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299" r:id="rId5"/>
    <p:sldId id="2268" r:id="rId6"/>
    <p:sldId id="2315" r:id="rId7"/>
    <p:sldId id="2271" r:id="rId8"/>
    <p:sldId id="2314" r:id="rId9"/>
    <p:sldId id="2301" r:id="rId10"/>
    <p:sldId id="2300" r:id="rId11"/>
    <p:sldId id="2275" r:id="rId12"/>
    <p:sldId id="2305" r:id="rId13"/>
    <p:sldId id="2309" r:id="rId14"/>
    <p:sldId id="2323" r:id="rId15"/>
    <p:sldId id="2306" r:id="rId16"/>
    <p:sldId id="2311" r:id="rId17"/>
    <p:sldId id="2307" r:id="rId18"/>
    <p:sldId id="2313" r:id="rId19"/>
    <p:sldId id="2318" r:id="rId20"/>
    <p:sldId id="2316" r:id="rId21"/>
    <p:sldId id="2319" r:id="rId22"/>
    <p:sldId id="2317" r:id="rId23"/>
    <p:sldId id="2320" r:id="rId24"/>
    <p:sldId id="2321" r:id="rId25"/>
    <p:sldId id="2322" r:id="rId26"/>
  </p:sldIdLst>
  <p:sldSz cx="9144000" cy="6858000" type="screen4x3"/>
  <p:notesSz cx="6950075" cy="9236075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0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672" userDrawn="1">
          <p15:clr>
            <a:srgbClr val="A4A3A4"/>
          </p15:clr>
        </p15:guide>
        <p15:guide id="5" orient="horz" pos="2520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can Webber" initials="DW" lastIdx="1" clrIdx="0">
    <p:extLst>
      <p:ext uri="{19B8F6BF-5375-455C-9EA6-DF929625EA0E}">
        <p15:presenceInfo xmlns:p15="http://schemas.microsoft.com/office/powerpoint/2012/main" userId="S::dwebber@gcaglobal.com::42ae848e-513b-4a2b-ad4c-739f0ab36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652"/>
    <a:srgbClr val="6C6C6B"/>
    <a:srgbClr val="999999"/>
    <a:srgbClr val="7F7F7F"/>
    <a:srgbClr val="82B3DB"/>
    <a:srgbClr val="0095DA"/>
    <a:srgbClr val="E6E6E6"/>
    <a:srgbClr val="E0E0E0"/>
    <a:srgbClr val="9F232C"/>
    <a:srgbClr val="740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8128A-09C3-07FD-5481-ECC2D2E3DCB8}" v="133" dt="2023-02-18T02:05:44.180"/>
    <p1510:client id="{93F40B5D-10A0-CF47-80B3-46300ED95BE5}" v="652" dt="2023-02-17T19:26:24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07"/>
  </p:normalViewPr>
  <p:slideViewPr>
    <p:cSldViewPr snapToGrid="0" snapToObjects="1">
      <p:cViewPr>
        <p:scale>
          <a:sx n="122" d="100"/>
          <a:sy n="122" d="100"/>
        </p:scale>
        <p:origin x="1136" y="-320"/>
      </p:cViewPr>
      <p:guideLst>
        <p:guide pos="240"/>
        <p:guide pos="5760"/>
        <p:guide orient="horz" pos="672"/>
        <p:guide orient="horz" pos="2520"/>
        <p:guide orient="horz" pos="4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819056"/>
        <c:axId val="299829040"/>
      </c:barChart>
      <c:catAx>
        <c:axId val="29981905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29040"/>
        <c:crosses val="autoZero"/>
        <c:auto val="1"/>
        <c:lblAlgn val="ctr"/>
        <c:lblOffset val="100"/>
        <c:tickMarkSkip val="1"/>
        <c:noMultiLvlLbl val="0"/>
      </c:catAx>
      <c:valAx>
        <c:axId val="2998290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19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E9D47-63A3-4CFB-AEF6-2F45690483C1}" type="doc">
      <dgm:prSet loTypeId="urn:microsoft.com/office/officeart/2005/8/layout/defaul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DD24DF8-A4A7-49F5-9145-815359D59510}">
      <dgm:prSet custT="1"/>
      <dgm:spPr>
        <a:solidFill>
          <a:srgbClr val="82B3DB"/>
        </a:solidFill>
      </dgm:spPr>
      <dgm:t>
        <a:bodyPr/>
        <a:lstStyle/>
        <a:p>
          <a:pPr algn="ctr"/>
          <a:r>
            <a:rPr lang="en-US" sz="1000">
              <a:solidFill>
                <a:schemeClr val="bg1"/>
              </a:solidFill>
            </a:rPr>
            <a:t>Oncology</a:t>
          </a:r>
        </a:p>
      </dgm:t>
    </dgm:pt>
    <dgm:pt modelId="{19EBA91E-A25E-4BF1-BEC9-74CEE5981F9A}" type="sibTrans" cxnId="{81C3C8DC-ABDA-44CE-85C4-842137863F0D}">
      <dgm:prSet/>
      <dgm:spPr/>
      <dgm:t>
        <a:bodyPr/>
        <a:lstStyle/>
        <a:p>
          <a:pPr algn="ctr"/>
          <a:endParaRPr lang="en-US"/>
        </a:p>
      </dgm:t>
    </dgm:pt>
    <dgm:pt modelId="{893F1E37-B8AA-400F-B480-686B84D94C3F}" type="parTrans" cxnId="{81C3C8DC-ABDA-44CE-85C4-842137863F0D}">
      <dgm:prSet/>
      <dgm:spPr/>
      <dgm:t>
        <a:bodyPr/>
        <a:lstStyle/>
        <a:p>
          <a:pPr algn="ctr"/>
          <a:endParaRPr lang="en-US"/>
        </a:p>
      </dgm:t>
    </dgm:pt>
    <dgm:pt modelId="{878B004D-1FCD-430E-82B2-38ECAF64D067}">
      <dgm:prSet custT="1"/>
      <dgm:spPr>
        <a:solidFill>
          <a:srgbClr val="82B3DB"/>
        </a:solidFill>
      </dgm:spPr>
      <dgm:t>
        <a:bodyPr/>
        <a:lstStyle/>
        <a:p>
          <a:pPr algn="ctr"/>
          <a:r>
            <a:rPr lang="en-US" sz="1000">
              <a:solidFill>
                <a:schemeClr val="bg1"/>
              </a:solidFill>
            </a:rPr>
            <a:t>Cardiovascular</a:t>
          </a:r>
        </a:p>
      </dgm:t>
    </dgm:pt>
    <dgm:pt modelId="{5AE10AC9-8C82-46A9-8670-2715760B0EE2}" type="sibTrans" cxnId="{DC16CC37-27D2-482B-9AB4-4BF376611AAE}">
      <dgm:prSet/>
      <dgm:spPr/>
      <dgm:t>
        <a:bodyPr/>
        <a:lstStyle/>
        <a:p>
          <a:pPr algn="ctr"/>
          <a:endParaRPr lang="en-US"/>
        </a:p>
      </dgm:t>
    </dgm:pt>
    <dgm:pt modelId="{31851BA7-3B00-427C-95D3-C14005589FFB}" type="parTrans" cxnId="{DC16CC37-27D2-482B-9AB4-4BF376611AAE}">
      <dgm:prSet/>
      <dgm:spPr/>
      <dgm:t>
        <a:bodyPr/>
        <a:lstStyle/>
        <a:p>
          <a:pPr algn="ctr"/>
          <a:endParaRPr lang="en-US"/>
        </a:p>
      </dgm:t>
    </dgm:pt>
    <dgm:pt modelId="{34016CB7-76A0-4160-98DA-B0C3BF2654F5}">
      <dgm:prSet custT="1"/>
      <dgm:spPr>
        <a:solidFill>
          <a:srgbClr val="82B3DB"/>
        </a:solidFill>
      </dgm:spPr>
      <dgm:t>
        <a:bodyPr/>
        <a:lstStyle/>
        <a:p>
          <a:pPr algn="ctr"/>
          <a:r>
            <a:rPr lang="en-US" sz="1000">
              <a:solidFill>
                <a:schemeClr val="bg1"/>
              </a:solidFill>
            </a:rPr>
            <a:t>Respiratory</a:t>
          </a:r>
        </a:p>
      </dgm:t>
    </dgm:pt>
    <dgm:pt modelId="{0348EB71-400C-4AB9-B7FA-319581CC04D1}" type="sibTrans" cxnId="{401C2205-2D8F-423F-9862-0916D1937A35}">
      <dgm:prSet/>
      <dgm:spPr/>
      <dgm:t>
        <a:bodyPr/>
        <a:lstStyle/>
        <a:p>
          <a:pPr algn="ctr"/>
          <a:endParaRPr lang="en-US"/>
        </a:p>
      </dgm:t>
    </dgm:pt>
    <dgm:pt modelId="{E56132CD-714B-47CF-8EE8-A69098DC5679}" type="parTrans" cxnId="{401C2205-2D8F-423F-9862-0916D1937A35}">
      <dgm:prSet/>
      <dgm:spPr/>
      <dgm:t>
        <a:bodyPr/>
        <a:lstStyle/>
        <a:p>
          <a:pPr algn="ctr"/>
          <a:endParaRPr lang="en-US"/>
        </a:p>
      </dgm:t>
    </dgm:pt>
    <dgm:pt modelId="{8093A1AC-4F0F-834E-8DF2-CD7F1187AC3E}">
      <dgm:prSet custT="1"/>
      <dgm:spPr>
        <a:solidFill>
          <a:srgbClr val="82B3DB"/>
        </a:solidFill>
      </dgm:spPr>
      <dgm:t>
        <a:bodyPr/>
        <a:lstStyle/>
        <a:p>
          <a:r>
            <a:rPr lang="en-US" sz="1000">
              <a:solidFill>
                <a:schemeClr val="bg1"/>
              </a:solidFill>
            </a:rPr>
            <a:t>Veterinary Medicine</a:t>
          </a:r>
        </a:p>
      </dgm:t>
    </dgm:pt>
    <dgm:pt modelId="{DDB8F121-ECAC-FE4A-AD9A-99CF6C0DCDC4}" type="parTrans" cxnId="{5B4691CF-732A-F547-80B6-FB5FB1D52696}">
      <dgm:prSet/>
      <dgm:spPr/>
      <dgm:t>
        <a:bodyPr/>
        <a:lstStyle/>
        <a:p>
          <a:endParaRPr lang="en-US"/>
        </a:p>
      </dgm:t>
    </dgm:pt>
    <dgm:pt modelId="{A7569A56-3431-FB48-A1A6-2DF9231C89CB}" type="sibTrans" cxnId="{5B4691CF-732A-F547-80B6-FB5FB1D52696}">
      <dgm:prSet/>
      <dgm:spPr/>
      <dgm:t>
        <a:bodyPr/>
        <a:lstStyle/>
        <a:p>
          <a:endParaRPr lang="en-US"/>
        </a:p>
      </dgm:t>
    </dgm:pt>
    <dgm:pt modelId="{DC58C308-470C-164C-89D0-D81BC0C84862}">
      <dgm:prSet custT="1"/>
      <dgm:spPr>
        <a:solidFill>
          <a:srgbClr val="82B3DB"/>
        </a:solidFill>
      </dgm:spPr>
      <dgm:t>
        <a:bodyPr/>
        <a:lstStyle/>
        <a:p>
          <a:r>
            <a:rPr lang="en-US" sz="1000">
              <a:solidFill>
                <a:schemeClr val="bg1"/>
              </a:solidFill>
            </a:rPr>
            <a:t>Vaccine Development</a:t>
          </a:r>
        </a:p>
      </dgm:t>
    </dgm:pt>
    <dgm:pt modelId="{AF6E1AE1-7E4D-1C41-9619-0EA47C741CB9}" type="parTrans" cxnId="{D2070195-67A4-8849-A873-23FE7ACD6E13}">
      <dgm:prSet/>
      <dgm:spPr/>
      <dgm:t>
        <a:bodyPr/>
        <a:lstStyle/>
        <a:p>
          <a:endParaRPr lang="en-US"/>
        </a:p>
      </dgm:t>
    </dgm:pt>
    <dgm:pt modelId="{574215EA-8A1E-3E4B-8C9D-5B938588BB8F}" type="sibTrans" cxnId="{D2070195-67A4-8849-A873-23FE7ACD6E13}">
      <dgm:prSet/>
      <dgm:spPr/>
      <dgm:t>
        <a:bodyPr/>
        <a:lstStyle/>
        <a:p>
          <a:endParaRPr lang="en-US"/>
        </a:p>
      </dgm:t>
    </dgm:pt>
    <dgm:pt modelId="{92AA89D8-4507-6F43-AA8A-3B00D55CBD83}">
      <dgm:prSet custT="1"/>
      <dgm:spPr>
        <a:solidFill>
          <a:srgbClr val="82B3DB"/>
        </a:solidFill>
      </dgm:spPr>
      <dgm:t>
        <a:bodyPr/>
        <a:lstStyle/>
        <a:p>
          <a:r>
            <a:rPr lang="en-US" sz="1000">
              <a:solidFill>
                <a:schemeClr val="bg1"/>
              </a:solidFill>
            </a:rPr>
            <a:t>HPV</a:t>
          </a:r>
        </a:p>
      </dgm:t>
    </dgm:pt>
    <dgm:pt modelId="{0A31890D-4F69-964D-8B31-F68ADC986BC5}" type="parTrans" cxnId="{4A5CC771-7857-964A-98C0-0191FFF28C67}">
      <dgm:prSet/>
      <dgm:spPr/>
      <dgm:t>
        <a:bodyPr/>
        <a:lstStyle/>
        <a:p>
          <a:endParaRPr lang="en-US"/>
        </a:p>
      </dgm:t>
    </dgm:pt>
    <dgm:pt modelId="{10A98697-C2C0-374B-BD24-43FE3DAE2E30}" type="sibTrans" cxnId="{4A5CC771-7857-964A-98C0-0191FFF28C67}">
      <dgm:prSet/>
      <dgm:spPr/>
      <dgm:t>
        <a:bodyPr/>
        <a:lstStyle/>
        <a:p>
          <a:endParaRPr lang="en-US"/>
        </a:p>
      </dgm:t>
    </dgm:pt>
    <dgm:pt modelId="{66910C25-9C1A-41C8-8BE0-45C2C9EC73D3}" type="pres">
      <dgm:prSet presAssocID="{71DE9D47-63A3-4CFB-AEF6-2F45690483C1}" presName="diagram" presStyleCnt="0">
        <dgm:presLayoutVars>
          <dgm:dir/>
          <dgm:resizeHandles val="exact"/>
        </dgm:presLayoutVars>
      </dgm:prSet>
      <dgm:spPr/>
    </dgm:pt>
    <dgm:pt modelId="{68D2C493-ABE0-4D4F-A3EB-85F39DC1E830}" type="pres">
      <dgm:prSet presAssocID="{8DD24DF8-A4A7-49F5-9145-815359D59510}" presName="node" presStyleLbl="node1" presStyleIdx="0" presStyleCnt="6">
        <dgm:presLayoutVars>
          <dgm:bulletEnabled val="1"/>
        </dgm:presLayoutVars>
      </dgm:prSet>
      <dgm:spPr/>
    </dgm:pt>
    <dgm:pt modelId="{F4159544-7575-4707-9B9F-F8C31CD80B5F}" type="pres">
      <dgm:prSet presAssocID="{19EBA91E-A25E-4BF1-BEC9-74CEE5981F9A}" presName="sibTrans" presStyleCnt="0"/>
      <dgm:spPr/>
    </dgm:pt>
    <dgm:pt modelId="{18902382-355D-4A86-9253-A267D9259F25}" type="pres">
      <dgm:prSet presAssocID="{878B004D-1FCD-430E-82B2-38ECAF64D067}" presName="node" presStyleLbl="node1" presStyleIdx="1" presStyleCnt="6">
        <dgm:presLayoutVars>
          <dgm:bulletEnabled val="1"/>
        </dgm:presLayoutVars>
      </dgm:prSet>
      <dgm:spPr/>
    </dgm:pt>
    <dgm:pt modelId="{D8E59A0A-7E86-4681-8656-4B639B749FCF}" type="pres">
      <dgm:prSet presAssocID="{5AE10AC9-8C82-46A9-8670-2715760B0EE2}" presName="sibTrans" presStyleCnt="0"/>
      <dgm:spPr/>
    </dgm:pt>
    <dgm:pt modelId="{5E3273AB-528C-4A28-AE2A-CB7A295E5500}" type="pres">
      <dgm:prSet presAssocID="{34016CB7-76A0-4160-98DA-B0C3BF2654F5}" presName="node" presStyleLbl="node1" presStyleIdx="2" presStyleCnt="6">
        <dgm:presLayoutVars>
          <dgm:bulletEnabled val="1"/>
        </dgm:presLayoutVars>
      </dgm:prSet>
      <dgm:spPr/>
    </dgm:pt>
    <dgm:pt modelId="{D02B273E-4E71-3744-8150-EBEA554A1821}" type="pres">
      <dgm:prSet presAssocID="{0348EB71-400C-4AB9-B7FA-319581CC04D1}" presName="sibTrans" presStyleCnt="0"/>
      <dgm:spPr/>
    </dgm:pt>
    <dgm:pt modelId="{6FC4A4FC-F695-EE4D-A4B5-C72144D0E9B6}" type="pres">
      <dgm:prSet presAssocID="{8093A1AC-4F0F-834E-8DF2-CD7F1187AC3E}" presName="node" presStyleLbl="node1" presStyleIdx="3" presStyleCnt="6">
        <dgm:presLayoutVars>
          <dgm:bulletEnabled val="1"/>
        </dgm:presLayoutVars>
      </dgm:prSet>
      <dgm:spPr/>
    </dgm:pt>
    <dgm:pt modelId="{5E845444-0829-2E4C-B200-FC53089937C1}" type="pres">
      <dgm:prSet presAssocID="{A7569A56-3431-FB48-A1A6-2DF9231C89CB}" presName="sibTrans" presStyleCnt="0"/>
      <dgm:spPr/>
    </dgm:pt>
    <dgm:pt modelId="{E6EF95CF-C956-3448-A38F-2B61DDE9FBE5}" type="pres">
      <dgm:prSet presAssocID="{DC58C308-470C-164C-89D0-D81BC0C84862}" presName="node" presStyleLbl="node1" presStyleIdx="4" presStyleCnt="6">
        <dgm:presLayoutVars>
          <dgm:bulletEnabled val="1"/>
        </dgm:presLayoutVars>
      </dgm:prSet>
      <dgm:spPr/>
    </dgm:pt>
    <dgm:pt modelId="{2E35F3FE-DAB6-CC47-94D1-BDF60FC2609B}" type="pres">
      <dgm:prSet presAssocID="{574215EA-8A1E-3E4B-8C9D-5B938588BB8F}" presName="sibTrans" presStyleCnt="0"/>
      <dgm:spPr/>
    </dgm:pt>
    <dgm:pt modelId="{D771A1C2-14F2-B641-88B1-602959B7C696}" type="pres">
      <dgm:prSet presAssocID="{92AA89D8-4507-6F43-AA8A-3B00D55CBD83}" presName="node" presStyleLbl="node1" presStyleIdx="5" presStyleCnt="6">
        <dgm:presLayoutVars>
          <dgm:bulletEnabled val="1"/>
        </dgm:presLayoutVars>
      </dgm:prSet>
      <dgm:spPr/>
    </dgm:pt>
  </dgm:ptLst>
  <dgm:cxnLst>
    <dgm:cxn modelId="{401C2205-2D8F-423F-9862-0916D1937A35}" srcId="{71DE9D47-63A3-4CFB-AEF6-2F45690483C1}" destId="{34016CB7-76A0-4160-98DA-B0C3BF2654F5}" srcOrd="2" destOrd="0" parTransId="{E56132CD-714B-47CF-8EE8-A69098DC5679}" sibTransId="{0348EB71-400C-4AB9-B7FA-319581CC04D1}"/>
    <dgm:cxn modelId="{DC16CC37-27D2-482B-9AB4-4BF376611AAE}" srcId="{71DE9D47-63A3-4CFB-AEF6-2F45690483C1}" destId="{878B004D-1FCD-430E-82B2-38ECAF64D067}" srcOrd="1" destOrd="0" parTransId="{31851BA7-3B00-427C-95D3-C14005589FFB}" sibTransId="{5AE10AC9-8C82-46A9-8670-2715760B0EE2}"/>
    <dgm:cxn modelId="{767A553E-3B60-1946-98DA-ABE05CBDE679}" type="presOf" srcId="{34016CB7-76A0-4160-98DA-B0C3BF2654F5}" destId="{5E3273AB-528C-4A28-AE2A-CB7A295E5500}" srcOrd="0" destOrd="0" presId="urn:microsoft.com/office/officeart/2005/8/layout/default"/>
    <dgm:cxn modelId="{4A5CC771-7857-964A-98C0-0191FFF28C67}" srcId="{71DE9D47-63A3-4CFB-AEF6-2F45690483C1}" destId="{92AA89D8-4507-6F43-AA8A-3B00D55CBD83}" srcOrd="5" destOrd="0" parTransId="{0A31890D-4F69-964D-8B31-F68ADC986BC5}" sibTransId="{10A98697-C2C0-374B-BD24-43FE3DAE2E30}"/>
    <dgm:cxn modelId="{D2070195-67A4-8849-A873-23FE7ACD6E13}" srcId="{71DE9D47-63A3-4CFB-AEF6-2F45690483C1}" destId="{DC58C308-470C-164C-89D0-D81BC0C84862}" srcOrd="4" destOrd="0" parTransId="{AF6E1AE1-7E4D-1C41-9619-0EA47C741CB9}" sibTransId="{574215EA-8A1E-3E4B-8C9D-5B938588BB8F}"/>
    <dgm:cxn modelId="{6ACF359A-8012-4757-BBDA-6AA268E4574A}" type="presOf" srcId="{71DE9D47-63A3-4CFB-AEF6-2F45690483C1}" destId="{66910C25-9C1A-41C8-8BE0-45C2C9EC73D3}" srcOrd="0" destOrd="0" presId="urn:microsoft.com/office/officeart/2005/8/layout/default"/>
    <dgm:cxn modelId="{447AC6AC-1995-9A4A-AD03-D1CE30D318FA}" type="presOf" srcId="{878B004D-1FCD-430E-82B2-38ECAF64D067}" destId="{18902382-355D-4A86-9253-A267D9259F25}" srcOrd="0" destOrd="0" presId="urn:microsoft.com/office/officeart/2005/8/layout/default"/>
    <dgm:cxn modelId="{B8040EB1-E3DE-4741-94D4-E108F981971C}" type="presOf" srcId="{DC58C308-470C-164C-89D0-D81BC0C84862}" destId="{E6EF95CF-C956-3448-A38F-2B61DDE9FBE5}" srcOrd="0" destOrd="0" presId="urn:microsoft.com/office/officeart/2005/8/layout/default"/>
    <dgm:cxn modelId="{78C138BC-9DAF-2A47-AE2D-60405860DA3E}" type="presOf" srcId="{8093A1AC-4F0F-834E-8DF2-CD7F1187AC3E}" destId="{6FC4A4FC-F695-EE4D-A4B5-C72144D0E9B6}" srcOrd="0" destOrd="0" presId="urn:microsoft.com/office/officeart/2005/8/layout/default"/>
    <dgm:cxn modelId="{5B4691CF-732A-F547-80B6-FB5FB1D52696}" srcId="{71DE9D47-63A3-4CFB-AEF6-2F45690483C1}" destId="{8093A1AC-4F0F-834E-8DF2-CD7F1187AC3E}" srcOrd="3" destOrd="0" parTransId="{DDB8F121-ECAC-FE4A-AD9A-99CF6C0DCDC4}" sibTransId="{A7569A56-3431-FB48-A1A6-2DF9231C89CB}"/>
    <dgm:cxn modelId="{092F65D3-EB3A-FE46-9F7B-F1B75951D299}" type="presOf" srcId="{92AA89D8-4507-6F43-AA8A-3B00D55CBD83}" destId="{D771A1C2-14F2-B641-88B1-602959B7C696}" srcOrd="0" destOrd="0" presId="urn:microsoft.com/office/officeart/2005/8/layout/default"/>
    <dgm:cxn modelId="{81C3C8DC-ABDA-44CE-85C4-842137863F0D}" srcId="{71DE9D47-63A3-4CFB-AEF6-2F45690483C1}" destId="{8DD24DF8-A4A7-49F5-9145-815359D59510}" srcOrd="0" destOrd="0" parTransId="{893F1E37-B8AA-400F-B480-686B84D94C3F}" sibTransId="{19EBA91E-A25E-4BF1-BEC9-74CEE5981F9A}"/>
    <dgm:cxn modelId="{42F5B5E9-6F99-9F43-A53F-78E1DFD5254C}" type="presOf" srcId="{8DD24DF8-A4A7-49F5-9145-815359D59510}" destId="{68D2C493-ABE0-4D4F-A3EB-85F39DC1E830}" srcOrd="0" destOrd="0" presId="urn:microsoft.com/office/officeart/2005/8/layout/default"/>
    <dgm:cxn modelId="{408BE0A1-B028-6849-A4B5-D9A0D501511E}" type="presParOf" srcId="{66910C25-9C1A-41C8-8BE0-45C2C9EC73D3}" destId="{68D2C493-ABE0-4D4F-A3EB-85F39DC1E830}" srcOrd="0" destOrd="0" presId="urn:microsoft.com/office/officeart/2005/8/layout/default"/>
    <dgm:cxn modelId="{2302D52F-1BBD-574B-98A5-FD093469D0D0}" type="presParOf" srcId="{66910C25-9C1A-41C8-8BE0-45C2C9EC73D3}" destId="{F4159544-7575-4707-9B9F-F8C31CD80B5F}" srcOrd="1" destOrd="0" presId="urn:microsoft.com/office/officeart/2005/8/layout/default"/>
    <dgm:cxn modelId="{431AE205-42E8-124E-8488-4E641C44CF80}" type="presParOf" srcId="{66910C25-9C1A-41C8-8BE0-45C2C9EC73D3}" destId="{18902382-355D-4A86-9253-A267D9259F25}" srcOrd="2" destOrd="0" presId="urn:microsoft.com/office/officeart/2005/8/layout/default"/>
    <dgm:cxn modelId="{127134C1-38CD-D646-9073-B9CB499581EA}" type="presParOf" srcId="{66910C25-9C1A-41C8-8BE0-45C2C9EC73D3}" destId="{D8E59A0A-7E86-4681-8656-4B639B749FCF}" srcOrd="3" destOrd="0" presId="urn:microsoft.com/office/officeart/2005/8/layout/default"/>
    <dgm:cxn modelId="{CCE9DE77-85CE-3443-AF8F-5737D99981B9}" type="presParOf" srcId="{66910C25-9C1A-41C8-8BE0-45C2C9EC73D3}" destId="{5E3273AB-528C-4A28-AE2A-CB7A295E5500}" srcOrd="4" destOrd="0" presId="urn:microsoft.com/office/officeart/2005/8/layout/default"/>
    <dgm:cxn modelId="{9DAB8A91-25B9-FD41-92E7-FFA170152F12}" type="presParOf" srcId="{66910C25-9C1A-41C8-8BE0-45C2C9EC73D3}" destId="{D02B273E-4E71-3744-8150-EBEA554A1821}" srcOrd="5" destOrd="0" presId="urn:microsoft.com/office/officeart/2005/8/layout/default"/>
    <dgm:cxn modelId="{66C2F997-D3DA-D946-BC8D-2F00B97832EE}" type="presParOf" srcId="{66910C25-9C1A-41C8-8BE0-45C2C9EC73D3}" destId="{6FC4A4FC-F695-EE4D-A4B5-C72144D0E9B6}" srcOrd="6" destOrd="0" presId="urn:microsoft.com/office/officeart/2005/8/layout/default"/>
    <dgm:cxn modelId="{ECDA31C1-29EC-E44C-97EA-4B8B8D5186FA}" type="presParOf" srcId="{66910C25-9C1A-41C8-8BE0-45C2C9EC73D3}" destId="{5E845444-0829-2E4C-B200-FC53089937C1}" srcOrd="7" destOrd="0" presId="urn:microsoft.com/office/officeart/2005/8/layout/default"/>
    <dgm:cxn modelId="{59CB043B-3303-2D4A-AD31-958A50C570DD}" type="presParOf" srcId="{66910C25-9C1A-41C8-8BE0-45C2C9EC73D3}" destId="{E6EF95CF-C956-3448-A38F-2B61DDE9FBE5}" srcOrd="8" destOrd="0" presId="urn:microsoft.com/office/officeart/2005/8/layout/default"/>
    <dgm:cxn modelId="{649325EB-1BEC-C94A-B51F-B0F45C56A00F}" type="presParOf" srcId="{66910C25-9C1A-41C8-8BE0-45C2C9EC73D3}" destId="{2E35F3FE-DAB6-CC47-94D1-BDF60FC2609B}" srcOrd="9" destOrd="0" presId="urn:microsoft.com/office/officeart/2005/8/layout/default"/>
    <dgm:cxn modelId="{F1A096B8-F0A8-AD41-AA3F-5FDDF2A69A60}" type="presParOf" srcId="{66910C25-9C1A-41C8-8BE0-45C2C9EC73D3}" destId="{D771A1C2-14F2-B641-88B1-602959B7C69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2C493-ABE0-4D4F-A3EB-85F39DC1E830}">
      <dsp:nvSpPr>
        <dsp:cNvPr id="0" name=""/>
        <dsp:cNvSpPr/>
      </dsp:nvSpPr>
      <dsp:spPr>
        <a:xfrm>
          <a:off x="469404" y="600"/>
          <a:ext cx="910222" cy="546133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bg1"/>
              </a:solidFill>
            </a:rPr>
            <a:t>Oncology</a:t>
          </a:r>
        </a:p>
      </dsp:txBody>
      <dsp:txXfrm>
        <a:off x="469404" y="600"/>
        <a:ext cx="910222" cy="546133"/>
      </dsp:txXfrm>
    </dsp:sp>
    <dsp:sp modelId="{18902382-355D-4A86-9253-A267D9259F25}">
      <dsp:nvSpPr>
        <dsp:cNvPr id="0" name=""/>
        <dsp:cNvSpPr/>
      </dsp:nvSpPr>
      <dsp:spPr>
        <a:xfrm>
          <a:off x="1470649" y="600"/>
          <a:ext cx="910222" cy="546133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bg1"/>
              </a:solidFill>
            </a:rPr>
            <a:t>Cardiovascular</a:t>
          </a:r>
        </a:p>
      </dsp:txBody>
      <dsp:txXfrm>
        <a:off x="1470649" y="600"/>
        <a:ext cx="910222" cy="546133"/>
      </dsp:txXfrm>
    </dsp:sp>
    <dsp:sp modelId="{5E3273AB-528C-4A28-AE2A-CB7A295E5500}">
      <dsp:nvSpPr>
        <dsp:cNvPr id="0" name=""/>
        <dsp:cNvSpPr/>
      </dsp:nvSpPr>
      <dsp:spPr>
        <a:xfrm>
          <a:off x="2471894" y="600"/>
          <a:ext cx="910222" cy="546133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bg1"/>
              </a:solidFill>
            </a:rPr>
            <a:t>Respiratory</a:t>
          </a:r>
        </a:p>
      </dsp:txBody>
      <dsp:txXfrm>
        <a:off x="2471894" y="600"/>
        <a:ext cx="910222" cy="546133"/>
      </dsp:txXfrm>
    </dsp:sp>
    <dsp:sp modelId="{6FC4A4FC-F695-EE4D-A4B5-C72144D0E9B6}">
      <dsp:nvSpPr>
        <dsp:cNvPr id="0" name=""/>
        <dsp:cNvSpPr/>
      </dsp:nvSpPr>
      <dsp:spPr>
        <a:xfrm>
          <a:off x="469404" y="637756"/>
          <a:ext cx="910222" cy="546133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bg1"/>
              </a:solidFill>
            </a:rPr>
            <a:t>Veterinary Medicine</a:t>
          </a:r>
        </a:p>
      </dsp:txBody>
      <dsp:txXfrm>
        <a:off x="469404" y="637756"/>
        <a:ext cx="910222" cy="546133"/>
      </dsp:txXfrm>
    </dsp:sp>
    <dsp:sp modelId="{E6EF95CF-C956-3448-A38F-2B61DDE9FBE5}">
      <dsp:nvSpPr>
        <dsp:cNvPr id="0" name=""/>
        <dsp:cNvSpPr/>
      </dsp:nvSpPr>
      <dsp:spPr>
        <a:xfrm>
          <a:off x="1470649" y="637756"/>
          <a:ext cx="910222" cy="546133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bg1"/>
              </a:solidFill>
            </a:rPr>
            <a:t>Vaccine Development</a:t>
          </a:r>
        </a:p>
      </dsp:txBody>
      <dsp:txXfrm>
        <a:off x="1470649" y="637756"/>
        <a:ext cx="910222" cy="546133"/>
      </dsp:txXfrm>
    </dsp:sp>
    <dsp:sp modelId="{D771A1C2-14F2-B641-88B1-602959B7C696}">
      <dsp:nvSpPr>
        <dsp:cNvPr id="0" name=""/>
        <dsp:cNvSpPr/>
      </dsp:nvSpPr>
      <dsp:spPr>
        <a:xfrm>
          <a:off x="2471894" y="637756"/>
          <a:ext cx="910222" cy="546133"/>
        </a:xfrm>
        <a:prstGeom prst="rect">
          <a:avLst/>
        </a:prstGeom>
        <a:solidFill>
          <a:srgbClr val="82B3D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bg1"/>
              </a:solidFill>
            </a:rPr>
            <a:t>HPV</a:t>
          </a:r>
        </a:p>
      </dsp:txBody>
      <dsp:txXfrm>
        <a:off x="2471894" y="637756"/>
        <a:ext cx="910222" cy="546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 descr="Chart, bar chart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784821B8-AFD5-25DB-6628-2B40EA8D73D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417361" cy="168528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7"/>
            <a:ext cx="3011699" cy="463407"/>
          </a:xfrm>
          <a:prstGeom prst="rect">
            <a:avLst/>
          </a:prstGeom>
        </p:spPr>
        <p:txBody>
          <a:bodyPr vert="horz" lIns="92344" tIns="46173" rIns="92344" bIns="4617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82" y="7"/>
            <a:ext cx="3011699" cy="463407"/>
          </a:xfrm>
          <a:prstGeom prst="rect">
            <a:avLst/>
          </a:prstGeom>
        </p:spPr>
        <p:txBody>
          <a:bodyPr vert="horz" lIns="92344" tIns="46173" rIns="92344" bIns="46173" rtlCol="0"/>
          <a:lstStyle>
            <a:lvl1pPr algn="r">
              <a:defRPr sz="1100"/>
            </a:lvl1pPr>
          </a:lstStyle>
          <a:p>
            <a:fld id="{AA5924DE-9699-42ED-A04A-A4E874D89379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1154113"/>
            <a:ext cx="41592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4" tIns="46173" rIns="92344" bIns="461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4"/>
          </a:xfrm>
          <a:prstGeom prst="rect">
            <a:avLst/>
          </a:prstGeom>
        </p:spPr>
        <p:txBody>
          <a:bodyPr vert="horz" lIns="92344" tIns="46173" rIns="92344" bIns="461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8772677"/>
            <a:ext cx="3011699" cy="463406"/>
          </a:xfrm>
          <a:prstGeom prst="rect">
            <a:avLst/>
          </a:prstGeom>
        </p:spPr>
        <p:txBody>
          <a:bodyPr vert="horz" lIns="92344" tIns="46173" rIns="92344" bIns="4617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82" y="8772677"/>
            <a:ext cx="3011699" cy="463406"/>
          </a:xfrm>
          <a:prstGeom prst="rect">
            <a:avLst/>
          </a:prstGeom>
        </p:spPr>
        <p:txBody>
          <a:bodyPr vert="horz" lIns="92344" tIns="46173" rIns="92344" bIns="46173" rtlCol="0" anchor="b"/>
          <a:lstStyle>
            <a:lvl1pPr algn="r">
              <a:defRPr sz="1100"/>
            </a:lvl1pPr>
          </a:lstStyle>
          <a:p>
            <a:fld id="{57C45154-7D01-477F-93E2-1DD0EE22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7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0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6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8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Anthony or 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9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5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Bayron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ea typeface="+mn-lt"/>
                <a:cs typeface="+mn-lt"/>
              </a:rPr>
              <a:t>Ryan</a:t>
            </a:r>
          </a:p>
          <a:p>
            <a:pPr defTabSz="820199">
              <a:defRPr/>
            </a:pPr>
            <a:r>
              <a:rPr lang="en-US" sz="1200" kern="0" dirty="0">
                <a:ea typeface="+mn-lt"/>
                <a:cs typeface="+mn-lt"/>
              </a:rPr>
              <a:t>»Announced positive top-line Results From Phase 3 STELLAR Trial Evaluating the Safety and Efficacy of </a:t>
            </a:r>
            <a:r>
              <a:rPr lang="en-US" sz="1200" kern="0" dirty="0" err="1">
                <a:ea typeface="+mn-lt"/>
                <a:cs typeface="+mn-lt"/>
              </a:rPr>
              <a:t>Sotatercept</a:t>
            </a:r>
            <a:endParaRPr lang="en-US" sz="1200" dirty="0">
              <a:ea typeface="+mn-lt"/>
              <a:cs typeface="+mn-lt"/>
            </a:endParaRPr>
          </a:p>
          <a:p>
            <a:pPr defTabSz="820199">
              <a:defRPr/>
            </a:pPr>
            <a:r>
              <a:rPr lang="en-US" sz="1200" kern="0" dirty="0">
                <a:ea typeface="+mn-lt"/>
                <a:cs typeface="+mn-lt"/>
              </a:rPr>
              <a:t>»Received fast-track designation from the FDA for a blood-thinner that reduces the major blood clot risk for patients with end-stage renal disease </a:t>
            </a:r>
            <a:endParaRPr lang="en-US" sz="1200" dirty="0">
              <a:ea typeface="+mn-lt"/>
              <a:cs typeface="+mn-lt"/>
            </a:endParaRPr>
          </a:p>
          <a:p>
            <a:pPr defTabSz="820199">
              <a:defRPr/>
            </a:pPr>
            <a:r>
              <a:rPr lang="en-US" sz="1200" kern="0" dirty="0">
                <a:ea typeface="+mn-lt"/>
                <a:cs typeface="+mn-lt"/>
              </a:rPr>
              <a:t>»</a:t>
            </a:r>
            <a:r>
              <a:rPr lang="en-US" sz="1200" kern="0" dirty="0" err="1">
                <a:ea typeface="+mn-lt"/>
                <a:cs typeface="+mn-lt"/>
              </a:rPr>
              <a:t>Seagen</a:t>
            </a:r>
            <a:r>
              <a:rPr lang="en-US" sz="1200" kern="0" dirty="0">
                <a:ea typeface="+mn-lt"/>
                <a:cs typeface="+mn-lt"/>
              </a:rPr>
              <a:t> acquisition at a stalemate over price negotiation, deal would immensely improve Merck's oncology portfolio with long-term concerns over Keytruda patent expiration</a:t>
            </a:r>
            <a:endParaRPr lang="en-US" sz="1200" kern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45154-7D01-477F-93E2-1DD0EE22A2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8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21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|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286232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 algn="l">
              <a:buFontTx/>
              <a:buNone/>
              <a:defRPr sz="1200" b="0" i="0" baseline="0">
                <a:solidFill>
                  <a:srgbClr val="6C6C6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29006" y="404667"/>
            <a:ext cx="80845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600" b="1" i="0" cap="all" spc="100" baseline="0">
                <a:solidFill>
                  <a:srgbClr val="0C265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" name="PageNumber"/>
          <p:cNvSpPr txBox="1">
            <a:spLocks/>
          </p:cNvSpPr>
          <p:nvPr userDrawn="1"/>
        </p:nvSpPr>
        <p:spPr>
          <a:xfrm>
            <a:off x="8493798" y="6534900"/>
            <a:ext cx="132923" cy="126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defPPr>
              <a:defRPr lang="de-DE"/>
            </a:defPPr>
            <a:lvl1pPr>
              <a:defRPr sz="1000" b="0" i="0" baseline="0">
                <a:solidFill>
                  <a:srgbClr val="595958"/>
                </a:solidFill>
                <a:latin typeface="+mj-lt"/>
              </a:defRPr>
            </a:lvl1pPr>
          </a:lstStyle>
          <a:p>
            <a:pPr lvl="0"/>
            <a:fld id="{4F3F5BFE-3AC4-44B9-96E9-E96A3D9BA323}" type="slidenum">
              <a:rPr lang="de-CH" smtClean="0">
                <a:solidFill>
                  <a:srgbClr val="6C6C6B"/>
                </a:solidFill>
              </a:rPr>
              <a:pPr lvl="0"/>
              <a:t>‹#›</a:t>
            </a:fld>
            <a:endParaRPr lang="de-CH">
              <a:solidFill>
                <a:srgbClr val="6C6C6B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6EF8A-BE76-45E1-8D96-4B9A1A2CC0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500" y="6375400"/>
            <a:ext cx="6435725" cy="377825"/>
          </a:xfrm>
        </p:spPr>
        <p:txBody>
          <a:bodyPr vert="horz" lIns="0" tIns="0" rIns="0" bIns="0" rtlCol="0" anchor="b"/>
          <a:lstStyle>
            <a:lvl1pPr marL="0" indent="0">
              <a:buNone/>
              <a:defRPr kumimoji="0" lang="en-US" sz="800" b="0" i="1" u="none" strike="noStrike" cap="none" spc="0" normalizeH="0" baseline="0" dirty="0">
                <a:ln>
                  <a:noFill/>
                </a:ln>
                <a:solidFill>
                  <a:srgbClr val="6C6C6B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144463" marR="0" lvl="0" indent="-144463" defTabSz="685800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</a:pPr>
            <a:endParaRPr lang="en-US"/>
          </a:p>
        </p:txBody>
      </p:sp>
      <p:pic>
        <p:nvPicPr>
          <p:cNvPr id="1026" name="Picture 2" descr="Vassar Sustainable Investment Fund">
            <a:extLst>
              <a:ext uri="{FF2B5EF4-FFF2-40B4-BE49-F238E27FC236}">
                <a16:creationId xmlns:a16="http://schemas.microsoft.com/office/drawing/2014/main" id="{85E23CAE-CF80-4CD3-983E-9F8DE6EFE1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6"/>
          <a:stretch/>
        </p:blipFill>
        <p:spPr bwMode="auto">
          <a:xfrm>
            <a:off x="529006" y="6245737"/>
            <a:ext cx="621792" cy="5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770EDB7-D196-49BB-A253-60B2132F44E0}"/>
              </a:ext>
            </a:extLst>
          </p:cNvPr>
          <p:cNvGrpSpPr/>
          <p:nvPr userDrawn="1"/>
        </p:nvGrpSpPr>
        <p:grpSpPr>
          <a:xfrm>
            <a:off x="0" y="-37330"/>
            <a:ext cx="9153144" cy="177177"/>
            <a:chOff x="5386" y="0"/>
            <a:chExt cx="9153144" cy="1771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074B18-A272-4F5A-BAC5-035BA251A018}"/>
                </a:ext>
              </a:extLst>
            </p:cNvPr>
            <p:cNvSpPr txBox="1"/>
            <p:nvPr userDrawn="1"/>
          </p:nvSpPr>
          <p:spPr>
            <a:xfrm>
              <a:off x="5386" y="0"/>
              <a:ext cx="9153144" cy="17717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3DE5F0-71E6-400D-AF61-53D468D5564F}"/>
                </a:ext>
              </a:extLst>
            </p:cNvPr>
            <p:cNvSpPr/>
            <p:nvPr userDrawn="1"/>
          </p:nvSpPr>
          <p:spPr>
            <a:xfrm>
              <a:off x="5386" y="0"/>
              <a:ext cx="3058110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3C42DF-D415-4249-BA0D-AB006EE13A2B}"/>
                </a:ext>
              </a:extLst>
            </p:cNvPr>
            <p:cNvSpPr/>
            <p:nvPr userDrawn="1"/>
          </p:nvSpPr>
          <p:spPr>
            <a:xfrm>
              <a:off x="3062867" y="0"/>
              <a:ext cx="3048954" cy="12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C12DD5-A0FB-47C3-8FF9-6D359735CB60}"/>
                </a:ext>
              </a:extLst>
            </p:cNvPr>
            <p:cNvSpPr/>
            <p:nvPr userDrawn="1"/>
          </p:nvSpPr>
          <p:spPr>
            <a:xfrm>
              <a:off x="6109576" y="0"/>
              <a:ext cx="3048954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1BFD89-70D3-48D6-86A5-792462E21AA2}"/>
              </a:ext>
            </a:extLst>
          </p:cNvPr>
          <p:cNvGrpSpPr/>
          <p:nvPr userDrawn="1"/>
        </p:nvGrpSpPr>
        <p:grpSpPr>
          <a:xfrm>
            <a:off x="0" y="6835140"/>
            <a:ext cx="9153144" cy="45720"/>
            <a:chOff x="0" y="1383527"/>
            <a:chExt cx="9141131" cy="1771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C3CF7D-8D65-43D8-BFEE-0187D7FA785F}"/>
                </a:ext>
              </a:extLst>
            </p:cNvPr>
            <p:cNvSpPr txBox="1"/>
            <p:nvPr userDrawn="1"/>
          </p:nvSpPr>
          <p:spPr>
            <a:xfrm>
              <a:off x="0" y="1383527"/>
              <a:ext cx="9141131" cy="17717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AA99C3-F955-4599-899A-9B5144338F06}"/>
                </a:ext>
              </a:extLst>
            </p:cNvPr>
            <p:cNvSpPr/>
            <p:nvPr userDrawn="1"/>
          </p:nvSpPr>
          <p:spPr>
            <a:xfrm>
              <a:off x="0" y="1383527"/>
              <a:ext cx="3054096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B8E386-E3BB-4D95-8559-ABFC884DC2DD}"/>
                </a:ext>
              </a:extLst>
            </p:cNvPr>
            <p:cNvSpPr/>
            <p:nvPr userDrawn="1"/>
          </p:nvSpPr>
          <p:spPr>
            <a:xfrm>
              <a:off x="3053468" y="1383527"/>
              <a:ext cx="3044952" cy="12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62FA99-363C-4FF1-8F1F-29853D7C3D12}"/>
                </a:ext>
              </a:extLst>
            </p:cNvPr>
            <p:cNvSpPr/>
            <p:nvPr userDrawn="1"/>
          </p:nvSpPr>
          <p:spPr>
            <a:xfrm>
              <a:off x="6096179" y="1383527"/>
              <a:ext cx="3044952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42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|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ageNumber"/>
          <p:cNvSpPr txBox="1">
            <a:spLocks/>
          </p:cNvSpPr>
          <p:nvPr userDrawn="1"/>
        </p:nvSpPr>
        <p:spPr>
          <a:xfrm>
            <a:off x="8493798" y="6534900"/>
            <a:ext cx="132923" cy="126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defPPr>
              <a:defRPr lang="de-DE"/>
            </a:defPPr>
            <a:lvl1pPr>
              <a:defRPr sz="1000" b="0" i="0" baseline="0">
                <a:solidFill>
                  <a:srgbClr val="595958"/>
                </a:solidFill>
                <a:latin typeface="+mj-lt"/>
              </a:defRPr>
            </a:lvl1pPr>
          </a:lstStyle>
          <a:p>
            <a:pPr lvl="0"/>
            <a:fld id="{4F3F5BFE-3AC4-44B9-96E9-E96A3D9BA323}" type="slidenum">
              <a:rPr lang="de-CH" smtClean="0">
                <a:solidFill>
                  <a:srgbClr val="6C6C6B"/>
                </a:solidFill>
              </a:rPr>
              <a:pPr lvl="0"/>
              <a:t>‹#›</a:t>
            </a:fld>
            <a:endParaRPr lang="de-CH">
              <a:solidFill>
                <a:srgbClr val="6C6C6B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E09436-F1E3-459A-A2F4-91BC7D7F0830}"/>
              </a:ext>
            </a:extLst>
          </p:cNvPr>
          <p:cNvGrpSpPr/>
          <p:nvPr userDrawn="1"/>
        </p:nvGrpSpPr>
        <p:grpSpPr>
          <a:xfrm>
            <a:off x="-1" y="-34376"/>
            <a:ext cx="9153144" cy="177177"/>
            <a:chOff x="0" y="1383527"/>
            <a:chExt cx="9141131" cy="1771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1C95A-9418-46E7-9272-46099EF75C61}"/>
                </a:ext>
              </a:extLst>
            </p:cNvPr>
            <p:cNvSpPr txBox="1"/>
            <p:nvPr userDrawn="1"/>
          </p:nvSpPr>
          <p:spPr>
            <a:xfrm>
              <a:off x="0" y="1383527"/>
              <a:ext cx="9141131" cy="17717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FFC762-E44B-4203-9169-91C48EB57BE5}"/>
                </a:ext>
              </a:extLst>
            </p:cNvPr>
            <p:cNvSpPr/>
            <p:nvPr userDrawn="1"/>
          </p:nvSpPr>
          <p:spPr>
            <a:xfrm>
              <a:off x="0" y="1383527"/>
              <a:ext cx="3054096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069305-8BC8-4787-8782-E580FB10FBAA}"/>
                </a:ext>
              </a:extLst>
            </p:cNvPr>
            <p:cNvSpPr/>
            <p:nvPr userDrawn="1"/>
          </p:nvSpPr>
          <p:spPr>
            <a:xfrm>
              <a:off x="3053468" y="1383527"/>
              <a:ext cx="3044952" cy="12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CE00A8-E748-4EE7-B527-233BB99746A4}"/>
                </a:ext>
              </a:extLst>
            </p:cNvPr>
            <p:cNvSpPr/>
            <p:nvPr userDrawn="1"/>
          </p:nvSpPr>
          <p:spPr>
            <a:xfrm>
              <a:off x="6096179" y="1383527"/>
              <a:ext cx="3044952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</p:grpSp>
      <p:pic>
        <p:nvPicPr>
          <p:cNvPr id="12" name="Picture 2" descr="Vassar Sustainable Investment Fund">
            <a:extLst>
              <a:ext uri="{FF2B5EF4-FFF2-40B4-BE49-F238E27FC236}">
                <a16:creationId xmlns:a16="http://schemas.microsoft.com/office/drawing/2014/main" id="{5E49497D-A639-47DD-859B-17F680B891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6"/>
          <a:stretch/>
        </p:blipFill>
        <p:spPr bwMode="auto">
          <a:xfrm>
            <a:off x="529006" y="6245737"/>
            <a:ext cx="621792" cy="5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11661FA-0194-40AE-88D6-48C112809C40}"/>
              </a:ext>
            </a:extLst>
          </p:cNvPr>
          <p:cNvGrpSpPr/>
          <p:nvPr userDrawn="1"/>
        </p:nvGrpSpPr>
        <p:grpSpPr>
          <a:xfrm>
            <a:off x="0" y="6835140"/>
            <a:ext cx="9153144" cy="45720"/>
            <a:chOff x="0" y="1383527"/>
            <a:chExt cx="9141131" cy="1771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D6D438-3FEF-4FC3-83D8-518D361C6F74}"/>
                </a:ext>
              </a:extLst>
            </p:cNvPr>
            <p:cNvSpPr txBox="1"/>
            <p:nvPr userDrawn="1"/>
          </p:nvSpPr>
          <p:spPr>
            <a:xfrm>
              <a:off x="0" y="1383527"/>
              <a:ext cx="9141131" cy="17717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6B2640-E3C4-4F37-94B7-BFC33EA62A48}"/>
                </a:ext>
              </a:extLst>
            </p:cNvPr>
            <p:cNvSpPr/>
            <p:nvPr userDrawn="1"/>
          </p:nvSpPr>
          <p:spPr>
            <a:xfrm>
              <a:off x="0" y="1383527"/>
              <a:ext cx="3054096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E701CB-BC2A-4F9A-9F0D-910B90A61524}"/>
                </a:ext>
              </a:extLst>
            </p:cNvPr>
            <p:cNvSpPr/>
            <p:nvPr userDrawn="1"/>
          </p:nvSpPr>
          <p:spPr>
            <a:xfrm>
              <a:off x="3053468" y="1383527"/>
              <a:ext cx="3044952" cy="12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65A385-7DEA-49B4-B9C1-91C89DF7DE4E}"/>
                </a:ext>
              </a:extLst>
            </p:cNvPr>
            <p:cNvSpPr/>
            <p:nvPr userDrawn="1"/>
          </p:nvSpPr>
          <p:spPr>
            <a:xfrm>
              <a:off x="6096179" y="1383527"/>
              <a:ext cx="3044952" cy="126000"/>
            </a:xfrm>
            <a:prstGeom prst="rect">
              <a:avLst/>
            </a:prstGeom>
            <a:solidFill>
              <a:srgbClr val="00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47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E7B8-70F3-42C2-B535-39B21684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578DF-E162-4B81-B6BB-C96859E59E6E}"/>
              </a:ext>
            </a:extLst>
          </p:cNvPr>
          <p:cNvSpPr txBox="1"/>
          <p:nvPr userDrawn="1"/>
        </p:nvSpPr>
        <p:spPr>
          <a:xfrm>
            <a:off x="595618" y="1216404"/>
            <a:ext cx="2919369" cy="10318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127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Placeholder"/>
          <p:cNvSpPr>
            <a:spLocks noGrp="1"/>
          </p:cNvSpPr>
          <p:nvPr>
            <p:ph type="title"/>
          </p:nvPr>
        </p:nvSpPr>
        <p:spPr>
          <a:xfrm>
            <a:off x="451384" y="527153"/>
            <a:ext cx="8240574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MasterTextPlaceholder"/>
          <p:cNvSpPr>
            <a:spLocks noGrp="1"/>
          </p:cNvSpPr>
          <p:nvPr>
            <p:ph type="body" idx="1"/>
          </p:nvPr>
        </p:nvSpPr>
        <p:spPr>
          <a:xfrm>
            <a:off x="517846" y="1493749"/>
            <a:ext cx="8108308" cy="47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empower - DO NOT DELETE!!!" hidden="1"/>
          <p:cNvSpPr/>
          <p:nvPr userDrawn="1">
            <p:custDataLst>
              <p:tags r:id="rId8"/>
            </p:custDataLst>
          </p:nvPr>
        </p:nvSpPr>
        <p:spPr>
          <a:xfrm>
            <a:off x="-1172308" y="-1270000"/>
            <a:ext cx="0" cy="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>
              <a:solidFill>
                <a:srgbClr val="0F2F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9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1" r:id="rId2"/>
    <p:sldLayoutId id="2147483682" r:id="rId3"/>
    <p:sldLayoutId id="214748368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rgbClr val="0C2652"/>
          </a:solidFill>
          <a:latin typeface="+mj-lt"/>
          <a:ea typeface="+mj-ea"/>
          <a:cs typeface="+mj-cs"/>
        </a:defRPr>
      </a:lvl1pPr>
    </p:titleStyle>
    <p:bodyStyle>
      <a:lvl1pPr marL="144463" indent="-144463" algn="l" defTabSz="914400" rtl="0" eaLnBrk="1" latinLnBrk="0" hangingPunct="1">
        <a:lnSpc>
          <a:spcPct val="105000"/>
        </a:lnSpc>
        <a:spcBef>
          <a:spcPts val="0"/>
        </a:spcBef>
        <a:buSzPct val="110000"/>
        <a:buFont typeface="Arial" pitchFamily="34" charset="0"/>
        <a:buChar char="•"/>
        <a:defRPr sz="1100" kern="1200">
          <a:solidFill>
            <a:srgbClr val="0C2652"/>
          </a:solidFill>
          <a:latin typeface="+mn-lt"/>
          <a:ea typeface="+mn-ea"/>
          <a:cs typeface="+mn-cs"/>
        </a:defRPr>
      </a:lvl1pPr>
      <a:lvl2pPr marL="271463" indent="-117475" algn="l" defTabSz="914400" rtl="0" eaLnBrk="1" latinLnBrk="0" hangingPunct="1">
        <a:lnSpc>
          <a:spcPct val="105000"/>
        </a:lnSpc>
        <a:spcBef>
          <a:spcPts val="0"/>
        </a:spcBef>
        <a:buSzPct val="110000"/>
        <a:buFont typeface="Arial" pitchFamily="34" charset="0"/>
        <a:buChar char="›"/>
        <a:defRPr sz="1100" kern="1200">
          <a:solidFill>
            <a:srgbClr val="0C2652"/>
          </a:solidFill>
          <a:latin typeface="+mn-lt"/>
          <a:ea typeface="+mn-ea"/>
          <a:cs typeface="+mn-cs"/>
        </a:defRPr>
      </a:lvl2pPr>
      <a:lvl3pPr marL="442913" indent="-171450" algn="l" defTabSz="914400" rtl="0" eaLnBrk="1" latinLnBrk="0" hangingPunct="1">
        <a:lnSpc>
          <a:spcPct val="105000"/>
        </a:lnSpc>
        <a:spcBef>
          <a:spcPts val="0"/>
        </a:spcBef>
        <a:buFont typeface="Symbol" panose="05050102010706020507" pitchFamily="18" charset="2"/>
        <a:buChar char="-"/>
        <a:defRPr sz="1100" kern="1200">
          <a:solidFill>
            <a:srgbClr val="0C2652"/>
          </a:solidFill>
          <a:latin typeface="+mn-lt"/>
          <a:ea typeface="+mn-ea"/>
          <a:cs typeface="+mn-cs"/>
        </a:defRPr>
      </a:lvl3pPr>
      <a:lvl4pPr marL="625475" indent="-182563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100" kern="1200">
          <a:solidFill>
            <a:srgbClr val="0C2652"/>
          </a:solidFill>
          <a:latin typeface="+mn-lt"/>
          <a:ea typeface="+mn-ea"/>
          <a:cs typeface="+mn-cs"/>
        </a:defRPr>
      </a:lvl4pPr>
      <a:lvl5pPr marL="806450" indent="-180975" algn="l" defTabSz="914400" rtl="0" eaLnBrk="1" latinLnBrk="0" hangingPunct="1">
        <a:lnSpc>
          <a:spcPct val="105000"/>
        </a:lnSpc>
        <a:spcBef>
          <a:spcPts val="0"/>
        </a:spcBef>
        <a:buFont typeface="Symbol" panose="05050102010706020507" pitchFamily="18" charset="2"/>
        <a:buChar char="-"/>
        <a:defRPr sz="1100" kern="1200">
          <a:solidFill>
            <a:srgbClr val="0C26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sv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diagramData" Target="../diagrams/data1.xml"/><Relationship Id="rId21" Type="http://schemas.openxmlformats.org/officeDocument/2006/relationships/image" Target="../media/image17.png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svg"/><Relationship Id="rId30" Type="http://schemas.openxmlformats.org/officeDocument/2006/relationships/image" Target="../media/image26.png"/><Relationship Id="rId8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rck | NCBioNetwork.org">
            <a:extLst>
              <a:ext uri="{FF2B5EF4-FFF2-40B4-BE49-F238E27FC236}">
                <a16:creationId xmlns:a16="http://schemas.microsoft.com/office/drawing/2014/main" id="{D541206B-1C66-9B4F-BD5B-57EB1833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14" y="5393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1454C0D-83A7-4BC2-8A1D-1B039C44ED4C}"/>
              </a:ext>
            </a:extLst>
          </p:cNvPr>
          <p:cNvGrpSpPr/>
          <p:nvPr/>
        </p:nvGrpSpPr>
        <p:grpSpPr>
          <a:xfrm>
            <a:off x="955682" y="4782319"/>
            <a:ext cx="4722916" cy="836230"/>
            <a:chOff x="473890" y="2619183"/>
            <a:chExt cx="4722916" cy="6705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46D375-4873-4F38-95BC-C211D9E66344}"/>
                </a:ext>
              </a:extLst>
            </p:cNvPr>
            <p:cNvSpPr/>
            <p:nvPr/>
          </p:nvSpPr>
          <p:spPr>
            <a:xfrm>
              <a:off x="571543" y="2619183"/>
              <a:ext cx="4625263" cy="670592"/>
            </a:xfrm>
            <a:prstGeom prst="rect">
              <a:avLst/>
            </a:prstGeom>
            <a:ln w="28575">
              <a:solidFill>
                <a:srgbClr val="00A1DA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74B77A-1A0D-4326-90B1-56FF9FE483EF}"/>
                </a:ext>
              </a:extLst>
            </p:cNvPr>
            <p:cNvSpPr/>
            <p:nvPr/>
          </p:nvSpPr>
          <p:spPr>
            <a:xfrm>
              <a:off x="473890" y="2619184"/>
              <a:ext cx="97654" cy="670592"/>
            </a:xfrm>
            <a:prstGeom prst="rect">
              <a:avLst/>
            </a:prstGeom>
            <a:solidFill>
              <a:srgbClr val="00A1DA"/>
            </a:solidFill>
            <a:ln w="28575">
              <a:solidFill>
                <a:srgbClr val="00A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5731CED-DC89-6F44-BDFD-F6636F4F380A}"/>
                </a:ext>
              </a:extLst>
            </p:cNvPr>
            <p:cNvSpPr txBox="1"/>
            <p:nvPr/>
          </p:nvSpPr>
          <p:spPr>
            <a:xfrm>
              <a:off x="682961" y="2705571"/>
              <a:ext cx="3304988" cy="49362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r>
                <a:rPr lang="en-US" sz="1000" b="1"/>
                <a:t>Current Price: $106.14 (2/17/22)</a:t>
              </a:r>
            </a:p>
            <a:p>
              <a:r>
                <a:rPr lang="en-US" sz="1000" b="1">
                  <a:cs typeface="Calibri"/>
                </a:rPr>
                <a:t>Price as of Analysis: $98.75 (11/03/22)</a:t>
              </a:r>
              <a:endParaRPr lang="en-US" sz="1000" b="1"/>
            </a:p>
            <a:p>
              <a:r>
                <a:rPr lang="en-US" sz="1000" b="1"/>
                <a:t>Target Price: $130 to $200</a:t>
              </a:r>
              <a:endParaRPr lang="en-US" sz="1000"/>
            </a:p>
            <a:p>
              <a:r>
                <a:rPr lang="en-US" sz="1000" b="1"/>
                <a:t>Time Horizon: 12-18 Months</a:t>
              </a:r>
              <a:endParaRPr lang="en-US" sz="10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7A0EAD-9490-4E0A-B660-8CC61A06B53D}"/>
              </a:ext>
            </a:extLst>
          </p:cNvPr>
          <p:cNvGrpSpPr/>
          <p:nvPr/>
        </p:nvGrpSpPr>
        <p:grpSpPr>
          <a:xfrm>
            <a:off x="955682" y="5660152"/>
            <a:ext cx="4722916" cy="670593"/>
            <a:chOff x="473890" y="2619183"/>
            <a:chExt cx="4722916" cy="6705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941CC9-D319-4854-BA07-03A1BFABCD1F}"/>
                </a:ext>
              </a:extLst>
            </p:cNvPr>
            <p:cNvSpPr/>
            <p:nvPr/>
          </p:nvSpPr>
          <p:spPr>
            <a:xfrm>
              <a:off x="571543" y="2619183"/>
              <a:ext cx="4625263" cy="670592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656048-D0D6-4B96-A7F7-2AE3CCFA517C}"/>
                </a:ext>
              </a:extLst>
            </p:cNvPr>
            <p:cNvSpPr/>
            <p:nvPr/>
          </p:nvSpPr>
          <p:spPr>
            <a:xfrm>
              <a:off x="473890" y="2619184"/>
              <a:ext cx="97654" cy="670592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25B88C-72A2-4C41-810E-B51DA8950C0E}"/>
                </a:ext>
              </a:extLst>
            </p:cNvPr>
            <p:cNvSpPr txBox="1"/>
            <p:nvPr/>
          </p:nvSpPr>
          <p:spPr>
            <a:xfrm>
              <a:off x="745306" y="2800590"/>
              <a:ext cx="4451500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r>
                <a:rPr lang="en-US" sz="1000" b="1" dirty="0"/>
                <a:t>Director:</a:t>
              </a:r>
              <a:r>
                <a:rPr lang="en-US" sz="1000" dirty="0"/>
                <a:t> Anthony </a:t>
              </a:r>
              <a:r>
                <a:rPr lang="en-US" sz="1000" dirty="0" err="1"/>
                <a:t>Eduafo</a:t>
              </a:r>
              <a:r>
                <a:rPr lang="en-US" sz="1000" dirty="0"/>
                <a:t> and Ryan Harris</a:t>
              </a:r>
            </a:p>
            <a:p>
              <a:r>
                <a:rPr lang="en-US" sz="1000" b="1" dirty="0"/>
                <a:t>Analysts: </a:t>
              </a:r>
              <a:r>
                <a:rPr lang="en-US" sz="1000" dirty="0"/>
                <a:t>Patrick Kerrigan, Julia Lawless, Bryan Lee, Marc Milano, </a:t>
              </a:r>
              <a:r>
                <a:rPr lang="en-US" sz="1000" dirty="0" err="1"/>
                <a:t>Cailan</a:t>
              </a:r>
              <a:r>
                <a:rPr lang="en-US" sz="1000" dirty="0"/>
                <a:t> Baker</a:t>
              </a:r>
            </a:p>
          </p:txBody>
        </p:sp>
      </p:grpSp>
      <p:pic>
        <p:nvPicPr>
          <p:cNvPr id="17" name="Picture 2" descr="Vassar Sustainable Investment Fund">
            <a:extLst>
              <a:ext uri="{FF2B5EF4-FFF2-40B4-BE49-F238E27FC236}">
                <a16:creationId xmlns:a16="http://schemas.microsoft.com/office/drawing/2014/main" id="{FF16984B-10D8-4F9A-A3BE-AA71C745E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6"/>
          <a:stretch/>
        </p:blipFill>
        <p:spPr bwMode="auto">
          <a:xfrm>
            <a:off x="6143979" y="4663719"/>
            <a:ext cx="2044339" cy="190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D93050-1DED-103F-BBC0-2B8D7D398CC9}"/>
              </a:ext>
            </a:extLst>
          </p:cNvPr>
          <p:cNvSpPr txBox="1"/>
          <p:nvPr/>
        </p:nvSpPr>
        <p:spPr>
          <a:xfrm>
            <a:off x="419100" y="628650"/>
            <a:ext cx="8158163" cy="39657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229670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309ADB-F029-4852-BD70-B702A4623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r>
              <a:rPr lang="en-US"/>
              <a:t>ESG Analysis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A6F934-C25A-47DE-BACB-D12C0F7D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Environmental, social &amp; governance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BE756-6DE5-42A1-83C8-2A3672CE39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Sources: Sustainanalytics.com and Merck ESG Report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3C2942-792B-9C4B-81E7-DE1F3B77A761}"/>
              </a:ext>
            </a:extLst>
          </p:cNvPr>
          <p:cNvSpPr txBox="1"/>
          <p:nvPr/>
        </p:nvSpPr>
        <p:spPr>
          <a:xfrm>
            <a:off x="6771941" y="1256353"/>
            <a:ext cx="1251284" cy="6015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 err="1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18CCFF-BE00-42DE-830B-4D2EC131990F}"/>
              </a:ext>
            </a:extLst>
          </p:cNvPr>
          <p:cNvCxnSpPr>
            <a:cxnSpLocks/>
          </p:cNvCxnSpPr>
          <p:nvPr/>
        </p:nvCxnSpPr>
        <p:spPr>
          <a:xfrm>
            <a:off x="6015920" y="1590365"/>
            <a:ext cx="0" cy="30494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333623-86E7-7C4B-BAEC-A42F902EB7D2}"/>
              </a:ext>
            </a:extLst>
          </p:cNvPr>
          <p:cNvGrpSpPr/>
          <p:nvPr/>
        </p:nvGrpSpPr>
        <p:grpSpPr>
          <a:xfrm>
            <a:off x="529006" y="1585452"/>
            <a:ext cx="2376572" cy="3237466"/>
            <a:chOff x="529006" y="1585452"/>
            <a:chExt cx="2376572" cy="30464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396609-4814-47E9-91DE-5F297631A895}"/>
                </a:ext>
              </a:extLst>
            </p:cNvPr>
            <p:cNvSpPr/>
            <p:nvPr/>
          </p:nvSpPr>
          <p:spPr>
            <a:xfrm>
              <a:off x="529006" y="1585453"/>
              <a:ext cx="2376572" cy="30464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>
                <a:solidFill>
                  <a:srgbClr val="000000"/>
                </a:solidFill>
                <a:cs typeface="Calibri"/>
              </a:endParaRPr>
            </a:p>
            <a:p>
              <a:pPr marL="171450" indent="-171450" algn="ctr">
                <a:lnSpc>
                  <a:spcPct val="105000"/>
                </a:lnSpc>
                <a:buFont typeface="Arial"/>
                <a:buChar char="•"/>
              </a:pPr>
              <a:endParaRPr lang="en-US" sz="1200" kern="0">
                <a:solidFill>
                  <a:srgbClr val="0F2F45"/>
                </a:solidFill>
                <a:cs typeface="Calibri"/>
              </a:endParaRPr>
            </a:p>
            <a:p>
              <a:pPr marL="171450" indent="-171450" algn="ctr">
                <a:lnSpc>
                  <a:spcPct val="105000"/>
                </a:lnSpc>
                <a:buFont typeface="Arial"/>
                <a:buChar char="•"/>
              </a:pPr>
              <a:endParaRPr lang="en-US" sz="1200" kern="0">
                <a:solidFill>
                  <a:srgbClr val="0F2F45"/>
                </a:solidFill>
                <a:cs typeface="Calibri"/>
              </a:endParaRP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C3FF8E34-FE1A-4D48-B62A-CD0F22B0A2AF}"/>
                </a:ext>
              </a:extLst>
            </p:cNvPr>
            <p:cNvSpPr/>
            <p:nvPr/>
          </p:nvSpPr>
          <p:spPr>
            <a:xfrm>
              <a:off x="539026" y="1585452"/>
              <a:ext cx="436985" cy="3046490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>
                <a:solidFill>
                  <a:srgbClr val="0095DA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FAD0D2-958C-41A1-8338-896A62E33829}"/>
                </a:ext>
              </a:extLst>
            </p:cNvPr>
            <p:cNvSpPr txBox="1"/>
            <p:nvPr/>
          </p:nvSpPr>
          <p:spPr>
            <a:xfrm>
              <a:off x="1028550" y="1664569"/>
              <a:ext cx="1824489" cy="296737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endParaRPr lang="en-US" sz="10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144B77-D921-864D-A279-784A36822C3A}"/>
              </a:ext>
            </a:extLst>
          </p:cNvPr>
          <p:cNvGrpSpPr/>
          <p:nvPr/>
        </p:nvGrpSpPr>
        <p:grpSpPr>
          <a:xfrm>
            <a:off x="550179" y="-455537"/>
            <a:ext cx="2372230" cy="247375"/>
            <a:chOff x="546492" y="4877621"/>
            <a:chExt cx="8042158" cy="24737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3DD3B02-F316-E542-8AA8-8C2B13DAC794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03BC53-CB33-7A47-91DA-5156C6FF02F8}"/>
                </a:ext>
              </a:extLst>
            </p:cNvPr>
            <p:cNvSpPr txBox="1"/>
            <p:nvPr/>
          </p:nvSpPr>
          <p:spPr>
            <a:xfrm>
              <a:off x="546492" y="4877621"/>
              <a:ext cx="3511522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Analyst  Commentary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3525E0-B037-7F4C-955B-DE1D9A7DFEB9}"/>
              </a:ext>
            </a:extLst>
          </p:cNvPr>
          <p:cNvGrpSpPr/>
          <p:nvPr/>
        </p:nvGrpSpPr>
        <p:grpSpPr>
          <a:xfrm>
            <a:off x="6194233" y="1201137"/>
            <a:ext cx="2372231" cy="270110"/>
            <a:chOff x="1357046" y="4854886"/>
            <a:chExt cx="5595908" cy="27011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AF174C0-1E16-8B40-9746-77A8F040D08F}"/>
                </a:ext>
              </a:extLst>
            </p:cNvPr>
            <p:cNvCxnSpPr>
              <a:cxnSpLocks/>
            </p:cNvCxnSpPr>
            <p:nvPr/>
          </p:nvCxnSpPr>
          <p:spPr>
            <a:xfrm>
              <a:off x="1357046" y="5124996"/>
              <a:ext cx="559590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459033-EC96-6E49-B8E6-A6FEE658E2F6}"/>
                </a:ext>
              </a:extLst>
            </p:cNvPr>
            <p:cNvSpPr txBox="1"/>
            <p:nvPr/>
          </p:nvSpPr>
          <p:spPr>
            <a:xfrm>
              <a:off x="3176155" y="4854886"/>
              <a:ext cx="1957686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Governance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9BF18-1F34-E644-BC4B-22481BD91211}"/>
              </a:ext>
            </a:extLst>
          </p:cNvPr>
          <p:cNvSpPr/>
          <p:nvPr/>
        </p:nvSpPr>
        <p:spPr>
          <a:xfrm>
            <a:off x="1727065" y="5597707"/>
            <a:ext cx="5673800" cy="5994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Calibri" panose="020F0502020204030204" pitchFamily="34" charset="0"/>
              <a:buChar char="»"/>
            </a:pPr>
            <a:r>
              <a:rPr lang="en-US" sz="1400">
                <a:solidFill>
                  <a:schemeClr val="tx1"/>
                </a:solidFill>
                <a:cs typeface="Calibri"/>
              </a:rPr>
              <a:t>Merck have an ESG Risk Rating of 19.8 (Low Risk) on a scale from 1-40+</a:t>
            </a:r>
          </a:p>
          <a:p>
            <a:pPr marL="171450" indent="-171450">
              <a:buFont typeface="Calibri" panose="020F0502020204030204" pitchFamily="34" charset="0"/>
              <a:buChar char="»"/>
            </a:pPr>
            <a:r>
              <a:rPr lang="en-US" sz="1400">
                <a:solidFill>
                  <a:schemeClr val="tx1"/>
                </a:solidFill>
                <a:cs typeface="Calibri"/>
              </a:rPr>
              <a:t>Ranked 60th out of 898 out of all Pharma (1st being least ESG risk)</a:t>
            </a:r>
          </a:p>
          <a:p>
            <a:r>
              <a:rPr lang="en-US" sz="1400">
                <a:solidFill>
                  <a:schemeClr val="tx1"/>
                </a:solidFill>
                <a:cs typeface="Calibri"/>
              </a:rPr>
              <a:t>  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A3926-EB2D-7D49-A869-78A39FFDDDA3}"/>
              </a:ext>
            </a:extLst>
          </p:cNvPr>
          <p:cNvSpPr txBox="1"/>
          <p:nvPr/>
        </p:nvSpPr>
        <p:spPr>
          <a:xfrm>
            <a:off x="3423827" y="1301755"/>
            <a:ext cx="1924359" cy="37695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 err="1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6D58A7-F589-1542-BB32-E57DF9AE8DF4}"/>
              </a:ext>
            </a:extLst>
          </p:cNvPr>
          <p:cNvGrpSpPr/>
          <p:nvPr/>
        </p:nvGrpSpPr>
        <p:grpSpPr>
          <a:xfrm>
            <a:off x="3129854" y="1566731"/>
            <a:ext cx="2896223" cy="3253404"/>
            <a:chOff x="3387217" y="1574300"/>
            <a:chExt cx="2708673" cy="30615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11EF66-3A5B-4AD8-B136-A8BE13A4B77C}"/>
                </a:ext>
              </a:extLst>
            </p:cNvPr>
            <p:cNvSpPr/>
            <p:nvPr/>
          </p:nvSpPr>
          <p:spPr>
            <a:xfrm>
              <a:off x="3391273" y="1574300"/>
              <a:ext cx="2704617" cy="30578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  <a:cs typeface="Calibri"/>
              </a:endParaRPr>
            </a:p>
            <a:p>
              <a:pPr algn="ctr"/>
              <a:endParaRPr lang="en-US" sz="1200">
                <a:solidFill>
                  <a:schemeClr val="tx1"/>
                </a:solidFill>
                <a:cs typeface="Calibri"/>
              </a:endParaRPr>
            </a:p>
            <a:p>
              <a:pPr algn="ctr"/>
              <a:endParaRPr lang="en-US" sz="120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A924A83C-98B7-4FF8-BF11-3F44B49668C8}"/>
                </a:ext>
              </a:extLst>
            </p:cNvPr>
            <p:cNvSpPr/>
            <p:nvPr/>
          </p:nvSpPr>
          <p:spPr>
            <a:xfrm>
              <a:off x="3387217" y="1574300"/>
              <a:ext cx="408687" cy="3057642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82B3DB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1E5BB9-48F6-9A42-8B9B-C2CC8F352933}"/>
                </a:ext>
              </a:extLst>
            </p:cNvPr>
            <p:cNvSpPr txBox="1"/>
            <p:nvPr/>
          </p:nvSpPr>
          <p:spPr>
            <a:xfrm>
              <a:off x="3930762" y="1857932"/>
              <a:ext cx="914400" cy="91440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C0A7E2-547A-4A44-99AB-143BC8A84645}"/>
                </a:ext>
              </a:extLst>
            </p:cNvPr>
            <p:cNvSpPr txBox="1"/>
            <p:nvPr/>
          </p:nvSpPr>
          <p:spPr>
            <a:xfrm>
              <a:off x="3875101" y="1660642"/>
              <a:ext cx="1805981" cy="29752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endParaRPr lang="en-US" sz="10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3AD18A-02B9-8649-8163-39BC8585288F}"/>
              </a:ext>
            </a:extLst>
          </p:cNvPr>
          <p:cNvSpPr txBox="1"/>
          <p:nvPr/>
        </p:nvSpPr>
        <p:spPr>
          <a:xfrm>
            <a:off x="6685596" y="1590365"/>
            <a:ext cx="1924212" cy="38869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F8491C-743F-4DB8-B484-DE70F942CF90}"/>
              </a:ext>
            </a:extLst>
          </p:cNvPr>
          <p:cNvGrpSpPr/>
          <p:nvPr/>
        </p:nvGrpSpPr>
        <p:grpSpPr>
          <a:xfrm>
            <a:off x="6236092" y="1564105"/>
            <a:ext cx="2377440" cy="3559259"/>
            <a:chOff x="6236092" y="1564105"/>
            <a:chExt cx="2377440" cy="306783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BA62CF-7501-EB48-A8A4-0C25AC69A28F}"/>
                </a:ext>
              </a:extLst>
            </p:cNvPr>
            <p:cNvSpPr txBox="1"/>
            <p:nvPr/>
          </p:nvSpPr>
          <p:spPr>
            <a:xfrm>
              <a:off x="7796463" y="1564105"/>
              <a:ext cx="0" cy="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endParaRPr lang="en-US" sz="1000" err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D4F3FB-518D-4050-BA34-F529D6C79924}"/>
                </a:ext>
              </a:extLst>
            </p:cNvPr>
            <p:cNvSpPr/>
            <p:nvPr/>
          </p:nvSpPr>
          <p:spPr>
            <a:xfrm>
              <a:off x="6236092" y="1582720"/>
              <a:ext cx="2377440" cy="28003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>
                <a:solidFill>
                  <a:schemeClr val="tx1"/>
                </a:solidFill>
                <a:cs typeface="Calibri"/>
              </a:endParaRPr>
            </a:p>
            <a:p>
              <a:pPr algn="ctr">
                <a:lnSpc>
                  <a:spcPct val="105000"/>
                </a:lnSpc>
              </a:pPr>
              <a:endParaRPr lang="en-US" sz="1200" kern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14EE28-9E5E-BB44-9C1C-349F7DD3BB2A}"/>
                </a:ext>
              </a:extLst>
            </p:cNvPr>
            <p:cNvSpPr txBox="1"/>
            <p:nvPr/>
          </p:nvSpPr>
          <p:spPr>
            <a:xfrm>
              <a:off x="6709563" y="1664569"/>
              <a:ext cx="1818568" cy="296737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71450" indent="-171450">
                <a:buFont typeface="System Font Regular"/>
                <a:buChar char="»"/>
              </a:pPr>
              <a:endParaRPr lang="en-US" sz="10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340134-B2E4-7141-8758-2CBDDAE3404F}"/>
              </a:ext>
            </a:extLst>
          </p:cNvPr>
          <p:cNvGrpSpPr/>
          <p:nvPr/>
        </p:nvGrpSpPr>
        <p:grpSpPr>
          <a:xfrm>
            <a:off x="3391147" y="5188994"/>
            <a:ext cx="2360243" cy="270110"/>
            <a:chOff x="1357046" y="4854886"/>
            <a:chExt cx="5595908" cy="27011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5751A65-FC6D-5D45-A5D4-77724CFE12E5}"/>
                </a:ext>
              </a:extLst>
            </p:cNvPr>
            <p:cNvCxnSpPr>
              <a:cxnSpLocks/>
            </p:cNvCxnSpPr>
            <p:nvPr/>
          </p:nvCxnSpPr>
          <p:spPr>
            <a:xfrm>
              <a:off x="1357046" y="5124996"/>
              <a:ext cx="559590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04B67D1-4DC0-9C4E-873C-1DC7BEA7F361}"/>
                </a:ext>
              </a:extLst>
            </p:cNvPr>
            <p:cNvSpPr txBox="1"/>
            <p:nvPr/>
          </p:nvSpPr>
          <p:spPr>
            <a:xfrm>
              <a:off x="2676412" y="4854886"/>
              <a:ext cx="2957175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Notable Mentions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A73EB9D-F994-4398-B1F3-CA286E544B23}"/>
              </a:ext>
            </a:extLst>
          </p:cNvPr>
          <p:cNvGrpSpPr/>
          <p:nvPr/>
        </p:nvGrpSpPr>
        <p:grpSpPr>
          <a:xfrm>
            <a:off x="3310740" y="1158349"/>
            <a:ext cx="2372231" cy="270110"/>
            <a:chOff x="1357046" y="4854886"/>
            <a:chExt cx="5595908" cy="27011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62BD2E3-A086-43CA-B4F7-93A4826FAD33}"/>
                </a:ext>
              </a:extLst>
            </p:cNvPr>
            <p:cNvCxnSpPr>
              <a:cxnSpLocks/>
            </p:cNvCxnSpPr>
            <p:nvPr/>
          </p:nvCxnSpPr>
          <p:spPr>
            <a:xfrm>
              <a:off x="1357046" y="5124996"/>
              <a:ext cx="559590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8172CE0-63CE-4B10-B5DA-95470BD9C1E9}"/>
                </a:ext>
              </a:extLst>
            </p:cNvPr>
            <p:cNvSpPr txBox="1"/>
            <p:nvPr/>
          </p:nvSpPr>
          <p:spPr>
            <a:xfrm>
              <a:off x="3678546" y="4854886"/>
              <a:ext cx="952903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Social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4355209-D985-40FA-B5E0-99E8181D54EF}"/>
              </a:ext>
            </a:extLst>
          </p:cNvPr>
          <p:cNvGrpSpPr/>
          <p:nvPr/>
        </p:nvGrpSpPr>
        <p:grpSpPr>
          <a:xfrm>
            <a:off x="550178" y="1155564"/>
            <a:ext cx="2372231" cy="270110"/>
            <a:chOff x="1357046" y="4854886"/>
            <a:chExt cx="5595908" cy="270110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372BCB9-EA87-4F76-B0B9-ABA221529E32}"/>
                </a:ext>
              </a:extLst>
            </p:cNvPr>
            <p:cNvCxnSpPr>
              <a:cxnSpLocks/>
            </p:cNvCxnSpPr>
            <p:nvPr/>
          </p:nvCxnSpPr>
          <p:spPr>
            <a:xfrm>
              <a:off x="1357046" y="5124996"/>
              <a:ext cx="559590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A4348E7-4DDE-4C62-91BA-56B539AEDFFA}"/>
                </a:ext>
              </a:extLst>
            </p:cNvPr>
            <p:cNvSpPr txBox="1"/>
            <p:nvPr/>
          </p:nvSpPr>
          <p:spPr>
            <a:xfrm>
              <a:off x="2959566" y="4854886"/>
              <a:ext cx="2390878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Environmental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415E42-E3D0-404A-82B7-D7E52EA5B5E1}"/>
              </a:ext>
            </a:extLst>
          </p:cNvPr>
          <p:cNvSpPr txBox="1"/>
          <p:nvPr/>
        </p:nvSpPr>
        <p:spPr>
          <a:xfrm>
            <a:off x="1028550" y="1632120"/>
            <a:ext cx="1895626" cy="31907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5000"/>
              </a:lnSpc>
            </a:pPr>
            <a:r>
              <a:rPr lang="en-US" sz="1100" b="1" kern="0">
                <a:solidFill>
                  <a:srgbClr val="0C2652"/>
                </a:solidFill>
                <a:cs typeface="Calibri"/>
              </a:rPr>
              <a:t>Carbon Neutrality</a:t>
            </a:r>
            <a:endParaRPr lang="en-US" sz="1100" b="1" kern="0">
              <a:solidFill>
                <a:srgbClr val="0C2652"/>
              </a:solidFill>
              <a:ea typeface="+mn-lt"/>
              <a:cs typeface="+mn-lt"/>
            </a:endParaRPr>
          </a:p>
          <a:p>
            <a:pPr marL="171450" indent="-171450">
              <a:buFont typeface="Calibri" panose="020F0502020204030204" pitchFamily="34" charset="0"/>
              <a:buChar char="»"/>
            </a:pPr>
            <a:r>
              <a:rPr lang="en-US" sz="1100" kern="0">
                <a:solidFill>
                  <a:schemeClr val="tx1"/>
                </a:solidFill>
                <a:cs typeface="Calibri"/>
              </a:rPr>
              <a:t>Recently announced that Merck will be completely carbon neutral by 2025.</a:t>
            </a:r>
            <a:endParaRPr lang="en-US" sz="1100" kern="0">
              <a:cs typeface="Calibri"/>
            </a:endParaRPr>
          </a:p>
          <a:p>
            <a:pPr>
              <a:lnSpc>
                <a:spcPct val="105000"/>
              </a:lnSpc>
            </a:pPr>
            <a:endParaRPr lang="en-US" sz="1100" b="1" kern="0">
              <a:solidFill>
                <a:srgbClr val="0C2652"/>
              </a:solidFill>
              <a:cs typeface="Calibri"/>
            </a:endParaRPr>
          </a:p>
          <a:p>
            <a:pPr>
              <a:lnSpc>
                <a:spcPct val="105000"/>
              </a:lnSpc>
            </a:pPr>
            <a:r>
              <a:rPr lang="en-US" sz="1100" b="1" kern="0">
                <a:solidFill>
                  <a:srgbClr val="0C2652"/>
                </a:solidFill>
                <a:cs typeface="Calibri"/>
              </a:rPr>
              <a:t>Energy</a:t>
            </a:r>
          </a:p>
          <a:p>
            <a:pPr marL="171450" indent="-171450">
              <a:buFont typeface="Calibri" panose="020F0502020204030204" pitchFamily="34" charset="0"/>
              <a:buChar char="»"/>
            </a:pPr>
            <a:r>
              <a:rPr lang="en-US" sz="1100" kern="0">
                <a:solidFill>
                  <a:schemeClr val="tx1"/>
                </a:solidFill>
                <a:ea typeface="+mn-lt"/>
                <a:cs typeface="+mn-lt"/>
              </a:rPr>
              <a:t>Merck signed three new virtual power purchase agreements (VPPAs) for utility-scale energy projects based in Texas and Spain. Projects will address 35% of Merck’s Scope 2 emissions and 30% of scope 1 emissions by collectively adding 145 MW of solar and wind energy to the grid.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EB699F-8610-EA4A-9C99-03BA567D3ADA}"/>
              </a:ext>
            </a:extLst>
          </p:cNvPr>
          <p:cNvSpPr txBox="1"/>
          <p:nvPr/>
        </p:nvSpPr>
        <p:spPr>
          <a:xfrm>
            <a:off x="3626759" y="1608784"/>
            <a:ext cx="2345225" cy="32141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100" b="1" kern="0">
                <a:solidFill>
                  <a:srgbClr val="0C2652"/>
                </a:solidFill>
                <a:cs typeface="Calibri"/>
              </a:rPr>
              <a:t>Pay</a:t>
            </a:r>
          </a:p>
          <a:p>
            <a:pPr marL="171450" indent="-171450">
              <a:buFont typeface="Calibri" panose="020F0502020204030204" pitchFamily="34" charset="0"/>
              <a:buChar char="»"/>
            </a:pPr>
            <a:r>
              <a:rPr lang="en-US" sz="1100" kern="0">
                <a:cs typeface="Calibri"/>
              </a:rPr>
              <a:t>Greater than 99% pay equity achieved in the U.S. for male and female employees, as well as white and non-white employees in equivalent positions</a:t>
            </a:r>
          </a:p>
          <a:p>
            <a:pPr marL="171450" indent="-171450">
              <a:buFont typeface="Calibri" panose="020F0502020204030204" pitchFamily="34" charset="0"/>
              <a:buChar char="»"/>
            </a:pPr>
            <a:endParaRPr lang="en-US" sz="1100" kern="0">
              <a:cs typeface="Calibri"/>
            </a:endParaRPr>
          </a:p>
          <a:p>
            <a:pPr>
              <a:lnSpc>
                <a:spcPct val="105000"/>
              </a:lnSpc>
            </a:pPr>
            <a:r>
              <a:rPr lang="en-US" sz="1100" b="1" kern="0">
                <a:solidFill>
                  <a:srgbClr val="0C2652"/>
                </a:solidFill>
                <a:cs typeface="Calibri"/>
              </a:rPr>
              <a:t>Leadership</a:t>
            </a:r>
          </a:p>
          <a:p>
            <a:pPr marL="171450" indent="-171450">
              <a:buFont typeface="Calibri" panose="020F0502020204030204" pitchFamily="34" charset="0"/>
              <a:buChar char="»"/>
            </a:pPr>
            <a:r>
              <a:rPr lang="en-US" sz="1100" kern="0">
                <a:ea typeface="+mn-lt"/>
                <a:cs typeface="+mn-lt"/>
              </a:rPr>
              <a:t>Number of women in senior management positions have increased from 31% to 40% from last year to this year</a:t>
            </a:r>
            <a:endParaRPr lang="en-US" sz="1100" kern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1C4112-5FD5-5148-8335-CF8D4F5B7D14}"/>
              </a:ext>
            </a:extLst>
          </p:cNvPr>
          <p:cNvSpPr txBox="1"/>
          <p:nvPr/>
        </p:nvSpPr>
        <p:spPr>
          <a:xfrm>
            <a:off x="6771941" y="1630146"/>
            <a:ext cx="1845315" cy="32434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100" b="1" kern="0">
                <a:solidFill>
                  <a:srgbClr val="0C2652"/>
                </a:solidFill>
                <a:cs typeface="Calibri"/>
              </a:rPr>
              <a:t>Supply Chain</a:t>
            </a:r>
          </a:p>
          <a:p>
            <a:pPr marL="171450" indent="-171450">
              <a:buFont typeface="Calibri" panose="020F0502020204030204" pitchFamily="34" charset="0"/>
              <a:buChar char="»"/>
            </a:pPr>
            <a:r>
              <a:rPr lang="en-US" sz="1100" kern="0">
                <a:cs typeface="Calibri"/>
              </a:rPr>
              <a:t>Supply chain is open and visible for the public to view. No infractions thus far via the supply chain. </a:t>
            </a:r>
          </a:p>
          <a:p>
            <a:endParaRPr lang="en-US" sz="1100" kern="0">
              <a:cs typeface="Calibri"/>
            </a:endParaRPr>
          </a:p>
          <a:p>
            <a:pPr>
              <a:lnSpc>
                <a:spcPct val="105000"/>
              </a:lnSpc>
            </a:pPr>
            <a:r>
              <a:rPr lang="en-US" sz="1100" b="1" kern="0">
                <a:solidFill>
                  <a:srgbClr val="0C2652"/>
                </a:solidFill>
                <a:cs typeface="Calibri"/>
              </a:rPr>
              <a:t>Transparency</a:t>
            </a:r>
          </a:p>
          <a:p>
            <a:pPr marL="171450" indent="-171450">
              <a:buFont typeface="Calibri" panose="020F0502020204030204" pitchFamily="34" charset="0"/>
              <a:buChar char="»"/>
            </a:pPr>
            <a:r>
              <a:rPr lang="en-US" sz="1100" kern="0">
                <a:solidFill>
                  <a:schemeClr val="tx1"/>
                </a:solidFill>
                <a:ea typeface="+mn-lt"/>
                <a:cs typeface="+mn-lt"/>
              </a:rPr>
              <a:t>“Speak Up” culture in addition to transparency within Supply Chain and accidents within and around the workplace </a:t>
            </a:r>
          </a:p>
        </p:txBody>
      </p:sp>
      <p:sp>
        <p:nvSpPr>
          <p:cNvPr id="46" name="Arrow: Pentagon 33">
            <a:extLst>
              <a:ext uri="{FF2B5EF4-FFF2-40B4-BE49-F238E27FC236}">
                <a16:creationId xmlns:a16="http://schemas.microsoft.com/office/drawing/2014/main" id="{A8DB77FE-F331-FC47-8893-E5C662B98378}"/>
              </a:ext>
            </a:extLst>
          </p:cNvPr>
          <p:cNvSpPr/>
          <p:nvPr/>
        </p:nvSpPr>
        <p:spPr>
          <a:xfrm>
            <a:off x="6244887" y="1585452"/>
            <a:ext cx="436985" cy="3249233"/>
          </a:xfrm>
          <a:prstGeom prst="homePlate">
            <a:avLst/>
          </a:prstGeom>
          <a:solidFill>
            <a:srgbClr val="82B3D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82B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6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A94780-4BFB-CB5E-24EA-7182D876F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6C3D65-1085-9ACF-7263-4A6F731F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Merck ESG Goals and Progress Continued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94299-14CC-1288-77D9-B7B5A417A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Source: Merck ESG Report</a:t>
            </a:r>
            <a:endParaRPr lang="en-US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6BFE1D1-97CE-64B8-EBE4-7FD91BB8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9" y="1563454"/>
            <a:ext cx="8979277" cy="42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9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BB6693-DE69-49A9-9DB6-95B10729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13412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82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4DAA37-32B1-46A8-AD18-9A9CAE34F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EEC322-2C31-411A-94FB-645EE9A7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06" y="404667"/>
            <a:ext cx="8084526" cy="246221"/>
          </a:xfrm>
        </p:spPr>
        <p:txBody>
          <a:bodyPr/>
          <a:lstStyle/>
          <a:p>
            <a:r>
              <a:rPr lang="en-US"/>
              <a:t>Competitive Landscape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50D9F-68A9-48EF-BE7B-8D85864C68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Sources: FactSet &amp; Company Pages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64C0B2C-A50D-4D8D-B044-8456DDAF38E7}"/>
              </a:ext>
            </a:extLst>
          </p:cNvPr>
          <p:cNvSpPr>
            <a:spLocks/>
          </p:cNvSpPr>
          <p:nvPr/>
        </p:nvSpPr>
        <p:spPr>
          <a:xfrm>
            <a:off x="438090" y="1868846"/>
            <a:ext cx="8255185" cy="45719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0C2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2130838-DC47-4D7F-AA78-D81C6A4AB082}"/>
              </a:ext>
            </a:extLst>
          </p:cNvPr>
          <p:cNvSpPr>
            <a:spLocks/>
          </p:cNvSpPr>
          <p:nvPr/>
        </p:nvSpPr>
        <p:spPr>
          <a:xfrm rot="5400000" flipV="1">
            <a:off x="1991002" y="3185204"/>
            <a:ext cx="8244013" cy="45719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4917678C-D42D-43D0-A582-8B7CA08ECF6A}"/>
              </a:ext>
            </a:extLst>
          </p:cNvPr>
          <p:cNvSpPr>
            <a:spLocks/>
          </p:cNvSpPr>
          <p:nvPr/>
        </p:nvSpPr>
        <p:spPr>
          <a:xfrm rot="5400000">
            <a:off x="-1024572" y="3850278"/>
            <a:ext cx="816427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80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FF92E71-920E-4736-8E02-F04B046D3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081462"/>
              </p:ext>
            </p:extLst>
          </p:nvPr>
        </p:nvGraphicFramePr>
        <p:xfrm>
          <a:off x="477078" y="1913001"/>
          <a:ext cx="2804098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2049">
                  <a:extLst>
                    <a:ext uri="{9D8B030D-6E8A-4147-A177-3AD203B41FA5}">
                      <a16:colId xmlns:a16="http://schemas.microsoft.com/office/drawing/2014/main" val="1961756993"/>
                    </a:ext>
                  </a:extLst>
                </a:gridCol>
                <a:gridCol w="1402049">
                  <a:extLst>
                    <a:ext uri="{9D8B030D-6E8A-4147-A177-3AD203B41FA5}">
                      <a16:colId xmlns:a16="http://schemas.microsoft.com/office/drawing/2014/main" val="2678843493"/>
                    </a:ext>
                  </a:extLst>
                </a:gridCol>
              </a:tblGrid>
              <a:tr h="21110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Founded: 1886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83751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Market Cap: 415.781 B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17154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Share Price: 159.02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512385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P/E: 23.63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167901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Beta: 0.54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996314"/>
                  </a:ext>
                </a:extLst>
              </a:tr>
            </a:tbl>
          </a:graphicData>
        </a:graphic>
      </p:graphicFrame>
      <p:graphicFrame>
        <p:nvGraphicFramePr>
          <p:cNvPr id="31" name="Table 8">
            <a:extLst>
              <a:ext uri="{FF2B5EF4-FFF2-40B4-BE49-F238E27FC236}">
                <a16:creationId xmlns:a16="http://schemas.microsoft.com/office/drawing/2014/main" id="{123D0689-BE48-45E3-9A46-17C973EB3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23297"/>
              </p:ext>
            </p:extLst>
          </p:nvPr>
        </p:nvGraphicFramePr>
        <p:xfrm>
          <a:off x="3293600" y="1937984"/>
          <a:ext cx="2924174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2087">
                  <a:extLst>
                    <a:ext uri="{9D8B030D-6E8A-4147-A177-3AD203B41FA5}">
                      <a16:colId xmlns:a16="http://schemas.microsoft.com/office/drawing/2014/main" val="1961756993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2678843493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Founded: 1849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8375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Market Cap: 241.821 B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1715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Share Price: 43.08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512385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P/E: 7.88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16790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Beta: 0.58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996314"/>
                  </a:ext>
                </a:extLst>
              </a:tr>
            </a:tbl>
          </a:graphicData>
        </a:graphic>
      </p:graphicFrame>
      <p:graphicFrame>
        <p:nvGraphicFramePr>
          <p:cNvPr id="32" name="Table 8">
            <a:extLst>
              <a:ext uri="{FF2B5EF4-FFF2-40B4-BE49-F238E27FC236}">
                <a16:creationId xmlns:a16="http://schemas.microsoft.com/office/drawing/2014/main" id="{95311E04-77D6-4E9B-B940-FBE5E1478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85920"/>
              </p:ext>
            </p:extLst>
          </p:nvPr>
        </p:nvGraphicFramePr>
        <p:xfrm>
          <a:off x="6191262" y="1925492"/>
          <a:ext cx="2813118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6559">
                  <a:extLst>
                    <a:ext uri="{9D8B030D-6E8A-4147-A177-3AD203B41FA5}">
                      <a16:colId xmlns:a16="http://schemas.microsoft.com/office/drawing/2014/main" val="1961756993"/>
                    </a:ext>
                  </a:extLst>
                </a:gridCol>
                <a:gridCol w="1406559">
                  <a:extLst>
                    <a:ext uri="{9D8B030D-6E8A-4147-A177-3AD203B41FA5}">
                      <a16:colId xmlns:a16="http://schemas.microsoft.com/office/drawing/2014/main" val="2678843493"/>
                    </a:ext>
                  </a:extLst>
                </a:gridCol>
              </a:tblGrid>
              <a:tr h="195376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Founded: 1999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83751"/>
                  </a:ext>
                </a:extLst>
              </a:tr>
              <a:tr h="182802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Market Cap: 220.781 B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17154"/>
                  </a:ext>
                </a:extLst>
              </a:tr>
              <a:tr h="176710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Share Price: 68.74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512385"/>
                  </a:ext>
                </a:extLst>
              </a:tr>
              <a:tr h="176710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P/E: 65.47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167901"/>
                  </a:ext>
                </a:extLst>
              </a:tr>
              <a:tr h="1828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>
                          <a:solidFill>
                            <a:srgbClr val="002060"/>
                          </a:solidFill>
                        </a:rPr>
                        <a:t>Beta: 0.19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996314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9514B80B-AD68-43BA-8836-1967AA350E1C}"/>
              </a:ext>
            </a:extLst>
          </p:cNvPr>
          <p:cNvGrpSpPr/>
          <p:nvPr/>
        </p:nvGrpSpPr>
        <p:grpSpPr>
          <a:xfrm>
            <a:off x="438090" y="3132524"/>
            <a:ext cx="2576863" cy="3384136"/>
            <a:chOff x="5723382" y="2675382"/>
            <a:chExt cx="2889504" cy="9597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51AADC-85C7-4DA9-9BD3-2C67ECCE4959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21" name="object 23">
                <a:extLst>
                  <a:ext uri="{FF2B5EF4-FFF2-40B4-BE49-F238E27FC236}">
                    <a16:creationId xmlns:a16="http://schemas.microsoft.com/office/drawing/2014/main" id="{4769897F-31C6-47E2-A91A-E29969A93FAB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60ABD5E-9FB8-401B-ABE8-84DA0722C6F0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24" name="object 24">
                  <a:extLst>
                    <a:ext uri="{FF2B5EF4-FFF2-40B4-BE49-F238E27FC236}">
                      <a16:creationId xmlns:a16="http://schemas.microsoft.com/office/drawing/2014/main" id="{7C78FF2F-3B63-44A2-9AE8-E47610D6F459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25">
                  <a:extLst>
                    <a:ext uri="{FF2B5EF4-FFF2-40B4-BE49-F238E27FC236}">
                      <a16:creationId xmlns:a16="http://schemas.microsoft.com/office/drawing/2014/main" id="{ADF7844C-FFE1-4674-A712-803475F1EB15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0" name="object 93">
              <a:extLst>
                <a:ext uri="{FF2B5EF4-FFF2-40B4-BE49-F238E27FC236}">
                  <a16:creationId xmlns:a16="http://schemas.microsoft.com/office/drawing/2014/main" id="{8624F455-842B-49CC-9034-603192533E0B}"/>
                </a:ext>
              </a:extLst>
            </p:cNvPr>
            <p:cNvSpPr txBox="1"/>
            <p:nvPr/>
          </p:nvSpPr>
          <p:spPr>
            <a:xfrm>
              <a:off x="5767100" y="2696806"/>
              <a:ext cx="2731162" cy="93836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 marR="5080" algn="ctr">
                <a:lnSpc>
                  <a:spcPct val="150000"/>
                </a:lnSpc>
                <a:buClr>
                  <a:srgbClr val="0C2652"/>
                </a:buClr>
              </a:pPr>
              <a:r>
                <a:rPr lang="en-US" sz="1000" b="1">
                  <a:solidFill>
                    <a:srgbClr val="0C2652"/>
                  </a:solidFill>
                  <a:cs typeface="Calibri Light"/>
                </a:rPr>
                <a:t>Overview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en-US" sz="1000" b="1">
                  <a:solidFill>
                    <a:srgbClr val="0C2652"/>
                  </a:solidFill>
                  <a:ea typeface="+mn-lt"/>
                  <a:cs typeface="+mn-lt"/>
                </a:rPr>
                <a:t>Pharmaceuticals</a:t>
              </a:r>
              <a:r>
                <a:rPr lang="en-US" sz="1000">
                  <a:solidFill>
                    <a:srgbClr val="0C2652"/>
                  </a:solidFill>
                  <a:ea typeface="+mn-lt"/>
                  <a:cs typeface="+mn-lt"/>
                </a:rPr>
                <a:t>: </a:t>
              </a:r>
              <a:r>
                <a:rPr lang="en-US" sz="1000">
                  <a:ea typeface="+mn-lt"/>
                  <a:cs typeface="+mn-lt"/>
                </a:rPr>
                <a:t>Delivers novel medicines for immunological diseases. Continues to build a pipeline of innovative biologic and oral therapies in core disease areas: rheumatoid arthritis, inflammatory bowel diseases, and psoriasis</a:t>
              </a:r>
            </a:p>
            <a:p>
              <a:pPr marL="171450" indent="-171450">
                <a:buBlip>
                  <a:blip r:embed="rId4"/>
                </a:buBlip>
              </a:pPr>
              <a:endParaRPr lang="en-US" sz="1000">
                <a:solidFill>
                  <a:srgbClr val="000000"/>
                </a:solidFill>
                <a:ea typeface="+mn-lt"/>
                <a:cs typeface="+mn-lt"/>
              </a:endParaRPr>
            </a:p>
            <a:p>
              <a:pPr marL="171450" indent="-171450">
                <a:buBlip>
                  <a:blip r:embed="rId4"/>
                </a:buBlip>
              </a:pPr>
              <a:r>
                <a:rPr lang="en-US" sz="1000" b="1">
                  <a:solidFill>
                    <a:srgbClr val="0C2652"/>
                  </a:solidFill>
                  <a:ea typeface="+mn-lt"/>
                  <a:cs typeface="+mn-lt"/>
                </a:rPr>
                <a:t>Medical Devices:</a:t>
              </a:r>
              <a:r>
                <a:rPr lang="en-US" sz="1000">
                  <a:solidFill>
                    <a:srgbClr val="0C2652"/>
                  </a:solidFill>
                  <a:ea typeface="+mn-lt"/>
                  <a:cs typeface="+mn-lt"/>
                </a:rPr>
                <a:t> </a:t>
              </a:r>
              <a:r>
                <a:rPr lang="en-US" sz="1000">
                  <a:ea typeface="+mn-lt"/>
                  <a:cs typeface="+mn-lt"/>
                </a:rPr>
                <a:t>Offers a large variety of products such as hip, knee and shoulder replacements, and operating room products </a:t>
              </a:r>
            </a:p>
            <a:p>
              <a:pPr marL="171450" indent="-171450">
                <a:buBlip>
                  <a:blip r:embed="rId4"/>
                </a:buBlip>
              </a:pPr>
              <a:endParaRPr lang="en-US" sz="1000">
                <a:solidFill>
                  <a:srgbClr val="000000"/>
                </a:solidFill>
                <a:cs typeface="Calibri"/>
              </a:endParaRPr>
            </a:p>
            <a:p>
              <a:pPr marL="184150" marR="5080" indent="-171450">
                <a:buBlip>
                  <a:blip r:embed="rId4"/>
                </a:buBlip>
              </a:pP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Consumer: </a:t>
              </a:r>
              <a:r>
                <a:rPr lang="en-US" sz="1000">
                  <a:cs typeface="Calibri Light"/>
                </a:rPr>
                <a:t>Produces</a:t>
              </a:r>
              <a:r>
                <a:rPr lang="en-US" sz="1000">
                  <a:ea typeface="+mn-lt"/>
                  <a:cs typeface="+mn-lt"/>
                </a:rPr>
                <a:t> a broad range of products focused on personal healthcare used in the skin health and beauty, over-the-counter medicines, baby care, oral care, women's health, and wound care markets</a:t>
              </a:r>
            </a:p>
            <a:p>
              <a:pPr marL="184150" marR="5080" indent="-171450" algn="ctr">
                <a:buBlip>
                  <a:blip r:embed="rId4"/>
                </a:buBlip>
              </a:pPr>
              <a:endParaRPr lang="en-US" sz="1000" b="1">
                <a:solidFill>
                  <a:srgbClr val="0C2552"/>
                </a:solidFill>
                <a:cs typeface="Calibri Light"/>
              </a:endParaRPr>
            </a:p>
            <a:p>
              <a:pPr marL="184150" marR="5080" indent="-171450">
                <a:buClr>
                  <a:srgbClr val="0C2652"/>
                </a:buClr>
                <a:buFont typeface="Calibri Light" panose="020F0302020204030204" pitchFamily="34" charset="0"/>
                <a:buChar char="»"/>
              </a:pPr>
              <a:endParaRPr lang="en-US" sz="1000">
                <a:solidFill>
                  <a:srgbClr val="000000"/>
                </a:solidFill>
                <a:cs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45752D-A2FB-4B9F-B31E-EAA67CA51416}"/>
              </a:ext>
            </a:extLst>
          </p:cNvPr>
          <p:cNvGrpSpPr/>
          <p:nvPr/>
        </p:nvGrpSpPr>
        <p:grpSpPr>
          <a:xfrm>
            <a:off x="3277250" y="3132523"/>
            <a:ext cx="2576863" cy="3320809"/>
            <a:chOff x="5723382" y="2675382"/>
            <a:chExt cx="2889504" cy="94183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7BB9F3-287B-41D0-91BD-2D1A7FB0E5AB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30" name="object 23">
                <a:extLst>
                  <a:ext uri="{FF2B5EF4-FFF2-40B4-BE49-F238E27FC236}">
                    <a16:creationId xmlns:a16="http://schemas.microsoft.com/office/drawing/2014/main" id="{241035A8-DCFA-435C-9196-1BEE2422B8CF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EBB0CA-7A7B-41A7-AF35-5FEC632A4308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34" name="object 24">
                  <a:extLst>
                    <a:ext uri="{FF2B5EF4-FFF2-40B4-BE49-F238E27FC236}">
                      <a16:creationId xmlns:a16="http://schemas.microsoft.com/office/drawing/2014/main" id="{6680F0D5-6309-4F0F-8884-E83C4926F5C3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" name="object 25">
                  <a:extLst>
                    <a:ext uri="{FF2B5EF4-FFF2-40B4-BE49-F238E27FC236}">
                      <a16:creationId xmlns:a16="http://schemas.microsoft.com/office/drawing/2014/main" id="{99C708A3-6B01-4116-AB61-7FEB28409649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9" name="object 93">
              <a:extLst>
                <a:ext uri="{FF2B5EF4-FFF2-40B4-BE49-F238E27FC236}">
                  <a16:creationId xmlns:a16="http://schemas.microsoft.com/office/drawing/2014/main" id="{85901183-A6A2-4934-ABE5-356CD8C6B462}"/>
                </a:ext>
              </a:extLst>
            </p:cNvPr>
            <p:cNvSpPr txBox="1"/>
            <p:nvPr/>
          </p:nvSpPr>
          <p:spPr>
            <a:xfrm>
              <a:off x="5759881" y="2698150"/>
              <a:ext cx="2731162" cy="85107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 marR="5080" algn="ctr">
                <a:lnSpc>
                  <a:spcPct val="150000"/>
                </a:lnSpc>
                <a:buClr>
                  <a:srgbClr val="0C2652"/>
                </a:buClr>
              </a:pPr>
              <a:r>
                <a:rPr lang="en-US" sz="1000" b="1">
                  <a:solidFill>
                    <a:srgbClr val="0C2652"/>
                  </a:solidFill>
                  <a:cs typeface="Calibri Light"/>
                </a:rPr>
                <a:t>Overview</a:t>
              </a:r>
            </a:p>
            <a:p>
              <a:pPr marL="184150" marR="5080" indent="-171450">
                <a:buClr>
                  <a:srgbClr val="0C2652"/>
                </a:buClr>
                <a:buBlip>
                  <a:blip r:embed="rId4"/>
                </a:buBlip>
              </a:pPr>
              <a:r>
                <a:rPr lang="en-US" sz="1000" b="1">
                  <a:solidFill>
                    <a:srgbClr val="0C2652"/>
                  </a:solidFill>
                  <a:cs typeface="Calibri Light"/>
                </a:rPr>
                <a:t>Vaccines: </a:t>
              </a:r>
              <a:r>
                <a:rPr lang="en-US" sz="1000">
                  <a:solidFill>
                    <a:srgbClr val="0C2552"/>
                  </a:solidFill>
                  <a:cs typeface="Calibri Light"/>
                </a:rPr>
                <a:t>Has</a:t>
              </a:r>
              <a:r>
                <a:rPr lang="en-US" sz="1000" b="1">
                  <a:solidFill>
                    <a:srgbClr val="0C2552"/>
                  </a:solidFill>
                  <a:cs typeface="Calibri Light"/>
                </a:rPr>
                <a:t> </a:t>
              </a:r>
              <a:r>
                <a:rPr lang="en-US" sz="1000">
                  <a:ea typeface="+mn-lt"/>
                  <a:cs typeface="+mn-lt"/>
                </a:rPr>
                <a:t>a long history in vaccine research and development, including a pivotal role in the eradication of polio and smallpox. They’ve innovated solutions for preventing deadly bacterial infections like those caused by S. pneumoniae and N. meningitidis</a:t>
              </a:r>
            </a:p>
            <a:p>
              <a:pPr marL="184150" marR="5080" indent="-171450">
                <a:buClr>
                  <a:srgbClr val="0C2652"/>
                </a:buClr>
                <a:buBlip>
                  <a:blip r:embed="rId4"/>
                </a:buBlip>
              </a:pPr>
              <a:endParaRPr lang="en-US" sz="1000">
                <a:solidFill>
                  <a:srgbClr val="000000"/>
                </a:solidFill>
                <a:cs typeface="Calibri"/>
              </a:endParaRPr>
            </a:p>
            <a:p>
              <a:pPr marL="184150" marR="5080" indent="-171450">
                <a:buBlip>
                  <a:blip r:embed="rId4"/>
                </a:buBlip>
              </a:pPr>
              <a:r>
                <a:rPr lang="en-US" sz="1000" b="1">
                  <a:solidFill>
                    <a:srgbClr val="0C2652"/>
                  </a:solidFill>
                  <a:cs typeface="Calibri"/>
                </a:rPr>
                <a:t>Medicine:</a:t>
              </a:r>
              <a:r>
                <a:rPr lang="en-US" sz="1000">
                  <a:solidFill>
                    <a:srgbClr val="0C2652"/>
                  </a:solidFill>
                  <a:cs typeface="Calibri"/>
                </a:rPr>
                <a:t> </a:t>
              </a:r>
              <a:r>
                <a:rPr lang="en-US" sz="1000">
                  <a:ea typeface="+mn-lt"/>
                  <a:cs typeface="+mn-lt"/>
                </a:rPr>
                <a:t>Develop and produce medicines for immunology, oncology, cardiology, endocrinology, and neurology</a:t>
              </a:r>
            </a:p>
            <a:p>
              <a:pPr marL="184150" marR="5080" indent="-171450">
                <a:buBlip>
                  <a:blip r:embed="rId4"/>
                </a:buBlip>
              </a:pPr>
              <a:endParaRPr lang="en-US" sz="1000">
                <a:solidFill>
                  <a:srgbClr val="000000"/>
                </a:solidFill>
                <a:cs typeface="Calibri"/>
              </a:endParaRPr>
            </a:p>
            <a:p>
              <a:pPr marL="184150" marR="5080" indent="-171450">
                <a:buBlip>
                  <a:blip r:embed="rId4"/>
                </a:buBlip>
              </a:pPr>
              <a:r>
                <a:rPr lang="en-US" sz="1000" b="1">
                  <a:solidFill>
                    <a:srgbClr val="0C2652"/>
                  </a:solidFill>
                  <a:cs typeface="Calibri"/>
                </a:rPr>
                <a:t>Consumer:</a:t>
              </a:r>
              <a:r>
                <a:rPr lang="en-US" sz="1000">
                  <a:solidFill>
                    <a:srgbClr val="0C2652"/>
                  </a:solidFill>
                  <a:cs typeface="Calibri"/>
                </a:rPr>
                <a:t> </a:t>
              </a:r>
              <a:r>
                <a:rPr lang="en-US" sz="1000">
                  <a:ea typeface="+mn-lt"/>
                  <a:cs typeface="+mn-lt"/>
                </a:rPr>
                <a:t>Products include over-the-counter medicines, supplements and other products that are top sellers in their categories and household names for consumers around the world</a:t>
              </a:r>
            </a:p>
            <a:p>
              <a:pPr marL="184150" marR="5080" indent="-171450" algn="ctr">
                <a:buFont typeface="Arial"/>
                <a:buChar char="•"/>
              </a:pPr>
              <a:endParaRPr lang="en-US" sz="1000">
                <a:solidFill>
                  <a:srgbClr val="000000"/>
                </a:solidFill>
                <a:cs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CBA10E-8CA0-4804-8514-E681EB0B28E9}"/>
              </a:ext>
            </a:extLst>
          </p:cNvPr>
          <p:cNvGrpSpPr/>
          <p:nvPr/>
        </p:nvGrpSpPr>
        <p:grpSpPr>
          <a:xfrm>
            <a:off x="6148076" y="3132522"/>
            <a:ext cx="2576863" cy="3370873"/>
            <a:chOff x="5723382" y="2675382"/>
            <a:chExt cx="2889504" cy="95603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CD03B3-7D1B-4AD5-BD4A-7A29E6F695C3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39" name="object 23">
                <a:extLst>
                  <a:ext uri="{FF2B5EF4-FFF2-40B4-BE49-F238E27FC236}">
                    <a16:creationId xmlns:a16="http://schemas.microsoft.com/office/drawing/2014/main" id="{2BD16531-FB86-4FA8-8E58-4D1520753B99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40C7BDB-2FFC-46D7-AF9E-A126A09B7775}"/>
                  </a:ext>
                </a:extLst>
              </p:cNvPr>
              <p:cNvGrpSpPr/>
              <p:nvPr/>
            </p:nvGrpSpPr>
            <p:grpSpPr>
              <a:xfrm>
                <a:off x="5752719" y="2704718"/>
                <a:ext cx="3118485" cy="1458596"/>
                <a:chOff x="5752719" y="2704718"/>
                <a:chExt cx="3118485" cy="1458596"/>
              </a:xfrm>
            </p:grpSpPr>
            <p:sp>
              <p:nvSpPr>
                <p:cNvPr id="41" name="object 24">
                  <a:extLst>
                    <a:ext uri="{FF2B5EF4-FFF2-40B4-BE49-F238E27FC236}">
                      <a16:creationId xmlns:a16="http://schemas.microsoft.com/office/drawing/2014/main" id="{F0B31786-385B-4C8C-8D42-4D1B5A58FEB0}"/>
                    </a:ext>
                  </a:extLst>
                </p:cNvPr>
                <p:cNvSpPr/>
                <p:nvPr/>
              </p:nvSpPr>
              <p:spPr>
                <a:xfrm>
                  <a:off x="5752719" y="2704718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25">
                  <a:extLst>
                    <a:ext uri="{FF2B5EF4-FFF2-40B4-BE49-F238E27FC236}">
                      <a16:creationId xmlns:a16="http://schemas.microsoft.com/office/drawing/2014/main" id="{08B9A958-53A1-4BAB-A1B8-04F655F9AB0A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38" name="object 93">
              <a:extLst>
                <a:ext uri="{FF2B5EF4-FFF2-40B4-BE49-F238E27FC236}">
                  <a16:creationId xmlns:a16="http://schemas.microsoft.com/office/drawing/2014/main" id="{96700650-B351-45E0-88A7-929B323C99E8}"/>
                </a:ext>
              </a:extLst>
            </p:cNvPr>
            <p:cNvSpPr txBox="1"/>
            <p:nvPr/>
          </p:nvSpPr>
          <p:spPr>
            <a:xfrm>
              <a:off x="5780124" y="2693044"/>
              <a:ext cx="2716155" cy="93836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 marR="5080" algn="ctr">
                <a:lnSpc>
                  <a:spcPct val="150000"/>
                </a:lnSpc>
                <a:buClr>
                  <a:srgbClr val="0C2652"/>
                </a:buClr>
              </a:pPr>
              <a:r>
                <a:rPr lang="en-US" sz="1000" b="1" dirty="0">
                  <a:solidFill>
                    <a:srgbClr val="0C2652"/>
                  </a:solidFill>
                  <a:cs typeface="Calibri Light"/>
                </a:rPr>
                <a:t>Overview</a:t>
              </a:r>
              <a:endParaRPr lang="en-US" sz="1000" b="1" dirty="0">
                <a:solidFill>
                  <a:srgbClr val="0C2652"/>
                </a:solidFill>
                <a:ea typeface="+mn-lt"/>
                <a:cs typeface="Calibri Light"/>
              </a:endParaRPr>
            </a:p>
            <a:p>
              <a:pPr marL="184150" marR="5080" indent="-171450">
                <a:buFont typeface="Arial"/>
                <a:buBlip>
                  <a:blip r:embed="rId4"/>
                </a:buBlip>
              </a:pPr>
              <a:r>
                <a:rPr lang="en-US" sz="1000" b="1" dirty="0">
                  <a:solidFill>
                    <a:srgbClr val="0C2652"/>
                  </a:solidFill>
                  <a:ea typeface="+mn-lt"/>
                  <a:cs typeface="+mn-lt"/>
                </a:rPr>
                <a:t>Pharmaceuticals: </a:t>
              </a:r>
              <a:r>
                <a:rPr lang="en-US" sz="1000" dirty="0">
                  <a:ea typeface="+mn-lt"/>
                  <a:cs typeface="+mn-lt"/>
                </a:rPr>
                <a:t>Develops a wide range of drugs. They have a diversified drug portfolio for major diseases in areas including oncology, cardiovascular, gastrointestinal, infection, neuroscience, respiratory, and inflammation</a:t>
              </a:r>
            </a:p>
            <a:p>
              <a:pPr marL="184150" marR="5080" indent="-171450">
                <a:buChar char="•"/>
              </a:pPr>
              <a:endParaRPr lang="en-US" sz="1000">
                <a:cs typeface="Calibri"/>
              </a:endParaRPr>
            </a:p>
            <a:p>
              <a:pPr marL="184150" marR="5080" indent="-171450">
                <a:buBlip>
                  <a:blip r:embed="rId4"/>
                </a:buBlip>
              </a:pPr>
              <a:r>
                <a:rPr lang="en-US" sz="1000" dirty="0">
                  <a:ea typeface="+mn-lt"/>
                  <a:cs typeface="+mn-lt"/>
                </a:rPr>
                <a:t>Achieve their ambition of transforming healthcare through their talented teams and partners using scientific, medical and commercial innovation</a:t>
              </a:r>
            </a:p>
            <a:p>
              <a:pPr marL="12700" marR="5080"/>
              <a:endParaRPr lang="en-US" sz="1000" dirty="0">
                <a:ea typeface="+mn-lt"/>
                <a:cs typeface="+mn-lt"/>
              </a:endParaRPr>
            </a:p>
            <a:p>
              <a:pPr marL="184150" marR="5080" indent="-171450">
                <a:buFont typeface="Arial"/>
                <a:buBlip>
                  <a:blip r:embed="rId4"/>
                </a:buBlip>
              </a:pPr>
              <a:r>
                <a:rPr lang="en-US" sz="1000" dirty="0">
                  <a:ea typeface="+mn-lt"/>
                  <a:cs typeface="+mn-lt"/>
                </a:rPr>
                <a:t>Focused on creating innovative medicines and improving access to them. They deliver great benefit to patients, healthcare systems and societies globally</a:t>
              </a:r>
            </a:p>
            <a:p>
              <a:pPr marL="184150" marR="5080" indent="-171450">
                <a:buFont typeface="Arial"/>
                <a:buBlip>
                  <a:blip r:embed="rId4"/>
                </a:buBlip>
              </a:pPr>
              <a:endParaRPr lang="en-US" sz="1000" dirty="0">
                <a:ea typeface="+mn-lt"/>
                <a:cs typeface="+mn-lt"/>
              </a:endParaRPr>
            </a:p>
            <a:p>
              <a:pPr marL="184150" marR="5080" indent="-171450">
                <a:buBlip>
                  <a:blip r:embed="rId4"/>
                </a:buBlip>
              </a:pPr>
              <a:endParaRPr lang="en-US" sz="1000" dirty="0">
                <a:ea typeface="+mn-lt"/>
                <a:cs typeface="+mn-lt"/>
              </a:endParaRPr>
            </a:p>
          </p:txBody>
        </p:sp>
      </p:grpSp>
      <p:pic>
        <p:nvPicPr>
          <p:cNvPr id="9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167DFFD-00E4-FFDA-F8D4-1742D1E8E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22" y="898267"/>
            <a:ext cx="1933576" cy="953862"/>
          </a:xfrm>
          <a:prstGeom prst="rect">
            <a:avLst/>
          </a:prstGeom>
        </p:spPr>
      </p:pic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193D162-D988-CE15-B10A-75A30DEF3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188" y="932975"/>
            <a:ext cx="1666875" cy="895350"/>
          </a:xfrm>
          <a:prstGeom prst="rect">
            <a:avLst/>
          </a:prstGeom>
        </p:spPr>
      </p:pic>
      <p:pic>
        <p:nvPicPr>
          <p:cNvPr id="11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D495C5C-6AAE-62EF-40D1-FD7C1DB533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264" y="895339"/>
            <a:ext cx="19431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7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5CF2A5-02FE-49AD-A9D6-A147FD88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10344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66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DB571C-B58B-4A1A-8AA4-842EDFF38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433641-6190-4C7D-A4EC-924AC490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Catalysts &amp; Risks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5728D-EF40-4676-B9A9-EDB1CBA19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Sources: Capital IQ, Company Filings, &amp; Company Website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A1847D1-C148-4427-B253-021974405FD3}"/>
              </a:ext>
            </a:extLst>
          </p:cNvPr>
          <p:cNvGrpSpPr/>
          <p:nvPr/>
        </p:nvGrpSpPr>
        <p:grpSpPr>
          <a:xfrm>
            <a:off x="529006" y="2934050"/>
            <a:ext cx="4023360" cy="941832"/>
            <a:chOff x="5723382" y="2675382"/>
            <a:chExt cx="2889504" cy="9418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66ECD88-4EE2-4BB2-892F-F65233A91D3C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26" name="object 23">
                <a:extLst>
                  <a:ext uri="{FF2B5EF4-FFF2-40B4-BE49-F238E27FC236}">
                    <a16:creationId xmlns:a16="http://schemas.microsoft.com/office/drawing/2014/main" id="{6DA91FE8-273E-401B-945A-F25AD09D383F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E775F6A-CFC6-445A-8889-63B4EF973D48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27" name="object 24">
                  <a:extLst>
                    <a:ext uri="{FF2B5EF4-FFF2-40B4-BE49-F238E27FC236}">
                      <a16:creationId xmlns:a16="http://schemas.microsoft.com/office/drawing/2014/main" id="{24EE1C4C-7C03-43B1-A0C3-91DD1E63AD0A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" name="object 25">
                  <a:extLst>
                    <a:ext uri="{FF2B5EF4-FFF2-40B4-BE49-F238E27FC236}">
                      <a16:creationId xmlns:a16="http://schemas.microsoft.com/office/drawing/2014/main" id="{B67C63BA-582C-4BBE-8EC0-7149D42B1140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83" name="object 93">
              <a:extLst>
                <a:ext uri="{FF2B5EF4-FFF2-40B4-BE49-F238E27FC236}">
                  <a16:creationId xmlns:a16="http://schemas.microsoft.com/office/drawing/2014/main" id="{7073E87F-E0F7-4B03-A51E-8F9900CDACCE}"/>
                </a:ext>
              </a:extLst>
            </p:cNvPr>
            <p:cNvSpPr txBox="1"/>
            <p:nvPr/>
          </p:nvSpPr>
          <p:spPr>
            <a:xfrm>
              <a:off x="6194249" y="2767138"/>
              <a:ext cx="230149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endParaRPr lang="en-US" sz="1000">
                <a:solidFill>
                  <a:srgbClr val="0C2552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FEAAAFC-3C73-4ED9-856F-4A60F2155650}"/>
              </a:ext>
            </a:extLst>
          </p:cNvPr>
          <p:cNvGrpSpPr/>
          <p:nvPr/>
        </p:nvGrpSpPr>
        <p:grpSpPr>
          <a:xfrm>
            <a:off x="529006" y="3979137"/>
            <a:ext cx="4023360" cy="938875"/>
            <a:chOff x="5723383" y="4367047"/>
            <a:chExt cx="2890150" cy="9388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F535BE-DC64-461F-B105-CCDBD40B4D03}"/>
                </a:ext>
              </a:extLst>
            </p:cNvPr>
            <p:cNvGrpSpPr/>
            <p:nvPr/>
          </p:nvGrpSpPr>
          <p:grpSpPr>
            <a:xfrm>
              <a:off x="5723383" y="4367047"/>
              <a:ext cx="2890150" cy="938875"/>
              <a:chOff x="5723382" y="4367047"/>
              <a:chExt cx="3224021" cy="1565147"/>
            </a:xfrm>
          </p:grpSpPr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35D42AB0-64E1-4DA3-9B9E-4A28EEF7D812}"/>
                  </a:ext>
                </a:extLst>
              </p:cNvPr>
              <p:cNvSpPr/>
              <p:nvPr/>
            </p:nvSpPr>
            <p:spPr>
              <a:xfrm>
                <a:off x="5723382" y="4367047"/>
                <a:ext cx="3224021" cy="156514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E00560F4-BD92-48D4-9968-EDB2C44AA667}"/>
                  </a:ext>
                </a:extLst>
              </p:cNvPr>
              <p:cNvSpPr/>
              <p:nvPr/>
            </p:nvSpPr>
            <p:spPr>
              <a:xfrm>
                <a:off x="5752719" y="4396359"/>
                <a:ext cx="3118485" cy="1459230"/>
              </a:xfrm>
              <a:custGeom>
                <a:avLst/>
                <a:gdLst/>
                <a:ahLst/>
                <a:cxnLst/>
                <a:rect l="l" t="t" r="r" b="b"/>
                <a:pathLst>
                  <a:path w="3118484" h="1459229">
                    <a:moveTo>
                      <a:pt x="0" y="1459230"/>
                    </a:moveTo>
                    <a:lnTo>
                      <a:pt x="3118104" y="1459230"/>
                    </a:lnTo>
                    <a:lnTo>
                      <a:pt x="3118104" y="0"/>
                    </a:lnTo>
                    <a:lnTo>
                      <a:pt x="0" y="0"/>
                    </a:lnTo>
                    <a:lnTo>
                      <a:pt x="0" y="14592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>
                <a:extLst>
                  <a:ext uri="{FF2B5EF4-FFF2-40B4-BE49-F238E27FC236}">
                    <a16:creationId xmlns:a16="http://schemas.microsoft.com/office/drawing/2014/main" id="{B829AA2E-07C7-494B-91AC-54AB6FD45826}"/>
                  </a:ext>
                </a:extLst>
              </p:cNvPr>
              <p:cNvSpPr/>
              <p:nvPr/>
            </p:nvSpPr>
            <p:spPr>
              <a:xfrm>
                <a:off x="5752719" y="4396359"/>
                <a:ext cx="3118485" cy="1459230"/>
              </a:xfrm>
              <a:custGeom>
                <a:avLst/>
                <a:gdLst/>
                <a:ahLst/>
                <a:cxnLst/>
                <a:rect l="l" t="t" r="r" b="b"/>
                <a:pathLst>
                  <a:path w="3118484" h="1459229">
                    <a:moveTo>
                      <a:pt x="0" y="1459230"/>
                    </a:moveTo>
                    <a:lnTo>
                      <a:pt x="3118104" y="1459230"/>
                    </a:lnTo>
                    <a:lnTo>
                      <a:pt x="3118104" y="0"/>
                    </a:lnTo>
                    <a:lnTo>
                      <a:pt x="0" y="0"/>
                    </a:lnTo>
                    <a:lnTo>
                      <a:pt x="0" y="1459230"/>
                    </a:lnTo>
                    <a:close/>
                  </a:path>
                </a:pathLst>
              </a:custGeom>
              <a:ln w="9525">
                <a:solidFill>
                  <a:srgbClr val="8E8E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" name="object 95">
              <a:extLst>
                <a:ext uri="{FF2B5EF4-FFF2-40B4-BE49-F238E27FC236}">
                  <a16:creationId xmlns:a16="http://schemas.microsoft.com/office/drawing/2014/main" id="{F55C69AE-D692-4C45-A699-088108690C32}"/>
                </a:ext>
              </a:extLst>
            </p:cNvPr>
            <p:cNvSpPr txBox="1"/>
            <p:nvPr/>
          </p:nvSpPr>
          <p:spPr>
            <a:xfrm>
              <a:off x="6190369" y="4463351"/>
              <a:ext cx="2305998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endParaRPr lang="en-US" sz="1000">
                <a:solidFill>
                  <a:srgbClr val="0C2552"/>
                </a:solidFill>
                <a:cs typeface="Calibri Light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ED076D0-6CBF-43C6-AEBF-62B02541C6F0}"/>
              </a:ext>
            </a:extLst>
          </p:cNvPr>
          <p:cNvGrpSpPr/>
          <p:nvPr/>
        </p:nvGrpSpPr>
        <p:grpSpPr>
          <a:xfrm>
            <a:off x="529006" y="5049638"/>
            <a:ext cx="4023360" cy="941832"/>
            <a:chOff x="1475790" y="4944311"/>
            <a:chExt cx="2894226" cy="94183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14B32C0-FF18-40DA-931D-5E1FA98663DA}"/>
                </a:ext>
              </a:extLst>
            </p:cNvPr>
            <p:cNvGrpSpPr/>
            <p:nvPr/>
          </p:nvGrpSpPr>
          <p:grpSpPr>
            <a:xfrm>
              <a:off x="1475790" y="4944311"/>
              <a:ext cx="2894226" cy="941832"/>
              <a:chOff x="1475789" y="4356480"/>
              <a:chExt cx="3224021" cy="1565147"/>
            </a:xfrm>
          </p:grpSpPr>
          <p:sp>
            <p:nvSpPr>
              <p:cNvPr id="89" name="object 29">
                <a:extLst>
                  <a:ext uri="{FF2B5EF4-FFF2-40B4-BE49-F238E27FC236}">
                    <a16:creationId xmlns:a16="http://schemas.microsoft.com/office/drawing/2014/main" id="{31FC05AE-A47B-4A62-A2D3-69C64B86990A}"/>
                  </a:ext>
                </a:extLst>
              </p:cNvPr>
              <p:cNvSpPr/>
              <p:nvPr/>
            </p:nvSpPr>
            <p:spPr>
              <a:xfrm>
                <a:off x="1475789" y="4356480"/>
                <a:ext cx="3224021" cy="156514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30">
                <a:extLst>
                  <a:ext uri="{FF2B5EF4-FFF2-40B4-BE49-F238E27FC236}">
                    <a16:creationId xmlns:a16="http://schemas.microsoft.com/office/drawing/2014/main" id="{6533D4D4-F26C-4FC8-B9D4-0A1DBFA30BFE}"/>
                  </a:ext>
                </a:extLst>
              </p:cNvPr>
              <p:cNvSpPr/>
              <p:nvPr/>
            </p:nvSpPr>
            <p:spPr>
              <a:xfrm>
                <a:off x="1505126" y="4385792"/>
                <a:ext cx="3118485" cy="1459230"/>
              </a:xfrm>
              <a:custGeom>
                <a:avLst/>
                <a:gdLst/>
                <a:ahLst/>
                <a:cxnLst/>
                <a:rect l="l" t="t" r="r" b="b"/>
                <a:pathLst>
                  <a:path w="3118484" h="1459229">
                    <a:moveTo>
                      <a:pt x="0" y="1459230"/>
                    </a:moveTo>
                    <a:lnTo>
                      <a:pt x="3118104" y="1459230"/>
                    </a:lnTo>
                    <a:lnTo>
                      <a:pt x="3118104" y="0"/>
                    </a:lnTo>
                    <a:lnTo>
                      <a:pt x="0" y="0"/>
                    </a:lnTo>
                    <a:lnTo>
                      <a:pt x="0" y="14592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31">
                <a:extLst>
                  <a:ext uri="{FF2B5EF4-FFF2-40B4-BE49-F238E27FC236}">
                    <a16:creationId xmlns:a16="http://schemas.microsoft.com/office/drawing/2014/main" id="{9EA8BA56-1536-4018-8FC9-6BC2868F9786}"/>
                  </a:ext>
                </a:extLst>
              </p:cNvPr>
              <p:cNvSpPr/>
              <p:nvPr/>
            </p:nvSpPr>
            <p:spPr>
              <a:xfrm>
                <a:off x="1505126" y="4385792"/>
                <a:ext cx="3118485" cy="1459230"/>
              </a:xfrm>
              <a:custGeom>
                <a:avLst/>
                <a:gdLst/>
                <a:ahLst/>
                <a:cxnLst/>
                <a:rect l="l" t="t" r="r" b="b"/>
                <a:pathLst>
                  <a:path w="3118484" h="1459229">
                    <a:moveTo>
                      <a:pt x="0" y="1459230"/>
                    </a:moveTo>
                    <a:lnTo>
                      <a:pt x="3118104" y="1459230"/>
                    </a:lnTo>
                    <a:lnTo>
                      <a:pt x="3118104" y="0"/>
                    </a:lnTo>
                    <a:lnTo>
                      <a:pt x="0" y="0"/>
                    </a:lnTo>
                    <a:lnTo>
                      <a:pt x="0" y="1459230"/>
                    </a:lnTo>
                    <a:close/>
                  </a:path>
                </a:pathLst>
              </a:custGeom>
              <a:ln w="9525">
                <a:solidFill>
                  <a:srgbClr val="8E8E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5D90BC1C-9330-4856-B942-D1AB03BA067C}"/>
                </a:ext>
              </a:extLst>
            </p:cNvPr>
            <p:cNvSpPr txBox="1"/>
            <p:nvPr/>
          </p:nvSpPr>
          <p:spPr>
            <a:xfrm>
              <a:off x="1943434" y="5016277"/>
              <a:ext cx="2309250" cy="1538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endParaRPr lang="en-US" sz="1000">
                <a:latin typeface="Calibri"/>
                <a:cs typeface="Calibri"/>
              </a:endParaRPr>
            </a:p>
          </p:txBody>
        </p: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99699DD-2F48-4E25-AF1E-AA8DFB37719D}"/>
              </a:ext>
            </a:extLst>
          </p:cNvPr>
          <p:cNvSpPr/>
          <p:nvPr/>
        </p:nvSpPr>
        <p:spPr>
          <a:xfrm>
            <a:off x="553317" y="1225596"/>
            <a:ext cx="3890826" cy="530908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82B3DB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D11D4BA-B038-430B-A0A1-16860532A175}"/>
              </a:ext>
            </a:extLst>
          </p:cNvPr>
          <p:cNvSpPr/>
          <p:nvPr/>
        </p:nvSpPr>
        <p:spPr>
          <a:xfrm>
            <a:off x="4699485" y="1225596"/>
            <a:ext cx="3890826" cy="530908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5E42428-7F24-445D-A700-5D98715E88A1}"/>
              </a:ext>
            </a:extLst>
          </p:cNvPr>
          <p:cNvSpPr txBox="1"/>
          <p:nvPr/>
        </p:nvSpPr>
        <p:spPr>
          <a:xfrm>
            <a:off x="1552326" y="1348479"/>
            <a:ext cx="1892808" cy="306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Catalysts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D60C8E2-878C-4FD2-B3DE-70487B7E218E}"/>
              </a:ext>
            </a:extLst>
          </p:cNvPr>
          <p:cNvSpPr txBox="1"/>
          <p:nvPr/>
        </p:nvSpPr>
        <p:spPr>
          <a:xfrm>
            <a:off x="5699828" y="1339151"/>
            <a:ext cx="1890140" cy="306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Risks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39D8937-2578-4C4D-A34A-14BDF6584B10}"/>
              </a:ext>
            </a:extLst>
          </p:cNvPr>
          <p:cNvGrpSpPr/>
          <p:nvPr/>
        </p:nvGrpSpPr>
        <p:grpSpPr>
          <a:xfrm>
            <a:off x="4662874" y="1870836"/>
            <a:ext cx="4023360" cy="941832"/>
            <a:chOff x="5723382" y="2675382"/>
            <a:chExt cx="2889504" cy="941832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90D7C83-871C-4D8E-8E96-9F2B9DFDC312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105" name="object 23">
                <a:extLst>
                  <a:ext uri="{FF2B5EF4-FFF2-40B4-BE49-F238E27FC236}">
                    <a16:creationId xmlns:a16="http://schemas.microsoft.com/office/drawing/2014/main" id="{1B063E57-503D-45F7-91C3-C87EE793D6C2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94264C30-DA1F-4F6E-80E7-BD736C2BD00A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109" name="object 24">
                  <a:extLst>
                    <a:ext uri="{FF2B5EF4-FFF2-40B4-BE49-F238E27FC236}">
                      <a16:creationId xmlns:a16="http://schemas.microsoft.com/office/drawing/2014/main" id="{BB3B68A3-462E-44ED-BB52-F3FBDCD9C681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4" name="object 25">
                  <a:extLst>
                    <a:ext uri="{FF2B5EF4-FFF2-40B4-BE49-F238E27FC236}">
                      <a16:creationId xmlns:a16="http://schemas.microsoft.com/office/drawing/2014/main" id="{FE7067C6-A3B3-4DE9-913B-EE0D751C6CAB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04" name="object 93">
              <a:extLst>
                <a:ext uri="{FF2B5EF4-FFF2-40B4-BE49-F238E27FC236}">
                  <a16:creationId xmlns:a16="http://schemas.microsoft.com/office/drawing/2014/main" id="{F9148F83-3FF3-404C-8C17-E57A11C4BBC5}"/>
                </a:ext>
              </a:extLst>
            </p:cNvPr>
            <p:cNvSpPr txBox="1"/>
            <p:nvPr/>
          </p:nvSpPr>
          <p:spPr>
            <a:xfrm>
              <a:off x="5819394" y="2767138"/>
              <a:ext cx="2322068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buClr>
                  <a:srgbClr val="0C2652"/>
                </a:buClr>
              </a:pPr>
              <a:endParaRPr lang="en-US" sz="1000">
                <a:solidFill>
                  <a:srgbClr val="0C2552"/>
                </a:solidFill>
                <a:cs typeface="Calibri Light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2D47B46-1023-4753-81DD-FD733519B274}"/>
              </a:ext>
            </a:extLst>
          </p:cNvPr>
          <p:cNvGrpSpPr/>
          <p:nvPr/>
        </p:nvGrpSpPr>
        <p:grpSpPr>
          <a:xfrm>
            <a:off x="529006" y="1878241"/>
            <a:ext cx="4023360" cy="941832"/>
            <a:chOff x="5723382" y="2675382"/>
            <a:chExt cx="2889504" cy="941832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DBBA415-4D08-448C-BADC-A946AE3E810D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155" name="object 23">
                <a:extLst>
                  <a:ext uri="{FF2B5EF4-FFF2-40B4-BE49-F238E27FC236}">
                    <a16:creationId xmlns:a16="http://schemas.microsoft.com/office/drawing/2014/main" id="{0AE8DF70-CFD5-46E1-8FC2-787A055892D1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ABA3180-0872-41DF-A3B2-A7C5A7F7F793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157" name="object 24">
                  <a:extLst>
                    <a:ext uri="{FF2B5EF4-FFF2-40B4-BE49-F238E27FC236}">
                      <a16:creationId xmlns:a16="http://schemas.microsoft.com/office/drawing/2014/main" id="{C882D4B3-71EB-4C0A-92D6-56E1429746DD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8" name="object 25">
                  <a:extLst>
                    <a:ext uri="{FF2B5EF4-FFF2-40B4-BE49-F238E27FC236}">
                      <a16:creationId xmlns:a16="http://schemas.microsoft.com/office/drawing/2014/main" id="{6BC95E3A-626A-4C4E-8FFD-0DE3C486044D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54" name="object 93">
              <a:extLst>
                <a:ext uri="{FF2B5EF4-FFF2-40B4-BE49-F238E27FC236}">
                  <a16:creationId xmlns:a16="http://schemas.microsoft.com/office/drawing/2014/main" id="{19BA573A-5D6D-453B-AEE4-353C50126E04}"/>
                </a:ext>
              </a:extLst>
            </p:cNvPr>
            <p:cNvSpPr txBox="1"/>
            <p:nvPr/>
          </p:nvSpPr>
          <p:spPr>
            <a:xfrm>
              <a:off x="6194249" y="2767138"/>
              <a:ext cx="230149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buClr>
                  <a:srgbClr val="0C2652"/>
                </a:buClr>
              </a:pPr>
              <a:endParaRPr lang="en-US" sz="1000">
                <a:solidFill>
                  <a:srgbClr val="0C2552"/>
                </a:solidFill>
                <a:cs typeface="Calibri Light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2FF6B84-C257-4666-8908-42EC3084BD44}"/>
              </a:ext>
            </a:extLst>
          </p:cNvPr>
          <p:cNvGrpSpPr/>
          <p:nvPr/>
        </p:nvGrpSpPr>
        <p:grpSpPr>
          <a:xfrm>
            <a:off x="4662876" y="2926645"/>
            <a:ext cx="4023360" cy="941832"/>
            <a:chOff x="5723382" y="2675382"/>
            <a:chExt cx="2889504" cy="941832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6627D92-C377-4D93-8C46-169EFD979ADB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162" name="object 23">
                <a:extLst>
                  <a:ext uri="{FF2B5EF4-FFF2-40B4-BE49-F238E27FC236}">
                    <a16:creationId xmlns:a16="http://schemas.microsoft.com/office/drawing/2014/main" id="{1336DBA4-E2C0-4DE4-9607-53541BF3A621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E6D715D-9B0D-4C19-93D3-C0073A9A60E4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164" name="object 24">
                  <a:extLst>
                    <a:ext uri="{FF2B5EF4-FFF2-40B4-BE49-F238E27FC236}">
                      <a16:creationId xmlns:a16="http://schemas.microsoft.com/office/drawing/2014/main" id="{52377B4F-DB93-4498-A85A-567ABD41D526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5" name="object 25">
                  <a:extLst>
                    <a:ext uri="{FF2B5EF4-FFF2-40B4-BE49-F238E27FC236}">
                      <a16:creationId xmlns:a16="http://schemas.microsoft.com/office/drawing/2014/main" id="{1E1FBB4F-FD36-4387-B143-1073BC50645A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61" name="object 93">
              <a:extLst>
                <a:ext uri="{FF2B5EF4-FFF2-40B4-BE49-F238E27FC236}">
                  <a16:creationId xmlns:a16="http://schemas.microsoft.com/office/drawing/2014/main" id="{EBEE1E0C-3D94-4700-B464-B74EA0EE960D}"/>
                </a:ext>
              </a:extLst>
            </p:cNvPr>
            <p:cNvSpPr txBox="1"/>
            <p:nvPr/>
          </p:nvSpPr>
          <p:spPr>
            <a:xfrm>
              <a:off x="5819394" y="2767138"/>
              <a:ext cx="2329218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buClr>
                  <a:srgbClr val="0C2652"/>
                </a:buClr>
              </a:pPr>
              <a:endParaRPr lang="en-US" sz="1000">
                <a:cs typeface="Calibri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FF10CF2-8C5E-4F90-AF0D-C8531D772E0A}"/>
              </a:ext>
            </a:extLst>
          </p:cNvPr>
          <p:cNvGrpSpPr/>
          <p:nvPr/>
        </p:nvGrpSpPr>
        <p:grpSpPr>
          <a:xfrm>
            <a:off x="4662876" y="3968775"/>
            <a:ext cx="4023360" cy="941832"/>
            <a:chOff x="5723382" y="2675382"/>
            <a:chExt cx="2889504" cy="941832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73C4A36-454C-4768-B4A8-07E71F20BCF2}"/>
                </a:ext>
              </a:extLst>
            </p:cNvPr>
            <p:cNvGrpSpPr/>
            <p:nvPr/>
          </p:nvGrpSpPr>
          <p:grpSpPr>
            <a:xfrm>
              <a:off x="5723382" y="2675382"/>
              <a:ext cx="2889504" cy="941832"/>
              <a:chOff x="5723382" y="2675382"/>
              <a:chExt cx="3224021" cy="1564386"/>
            </a:xfrm>
          </p:grpSpPr>
          <p:sp>
            <p:nvSpPr>
              <p:cNvPr id="175" name="object 23">
                <a:extLst>
                  <a:ext uri="{FF2B5EF4-FFF2-40B4-BE49-F238E27FC236}">
                    <a16:creationId xmlns:a16="http://schemas.microsoft.com/office/drawing/2014/main" id="{C9BAA6DF-038E-4C1E-9E7E-C938AC22F60C}"/>
                  </a:ext>
                </a:extLst>
              </p:cNvPr>
              <p:cNvSpPr/>
              <p:nvPr/>
            </p:nvSpPr>
            <p:spPr>
              <a:xfrm>
                <a:off x="5723382" y="2675382"/>
                <a:ext cx="3224021" cy="15643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CBAB25D9-4B54-4FC8-B200-9156BC16C819}"/>
                  </a:ext>
                </a:extLst>
              </p:cNvPr>
              <p:cNvGrpSpPr/>
              <p:nvPr/>
            </p:nvGrpSpPr>
            <p:grpSpPr>
              <a:xfrm>
                <a:off x="5752719" y="2704719"/>
                <a:ext cx="3118485" cy="1458595"/>
                <a:chOff x="5752719" y="2704719"/>
                <a:chExt cx="3118485" cy="1458595"/>
              </a:xfrm>
            </p:grpSpPr>
            <p:sp>
              <p:nvSpPr>
                <p:cNvPr id="177" name="object 24">
                  <a:extLst>
                    <a:ext uri="{FF2B5EF4-FFF2-40B4-BE49-F238E27FC236}">
                      <a16:creationId xmlns:a16="http://schemas.microsoft.com/office/drawing/2014/main" id="{1CDDC5F9-3650-4CD3-8372-FCADD76CDB15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8" name="object 25">
                  <a:extLst>
                    <a:ext uri="{FF2B5EF4-FFF2-40B4-BE49-F238E27FC236}">
                      <a16:creationId xmlns:a16="http://schemas.microsoft.com/office/drawing/2014/main" id="{ED7AC196-6621-48DE-9DE6-D40AAA4D6707}"/>
                    </a:ext>
                  </a:extLst>
                </p:cNvPr>
                <p:cNvSpPr/>
                <p:nvPr/>
              </p:nvSpPr>
              <p:spPr>
                <a:xfrm>
                  <a:off x="5752719" y="2704719"/>
                  <a:ext cx="3118485" cy="1458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484" h="1458595">
                      <a:moveTo>
                        <a:pt x="0" y="1458467"/>
                      </a:moveTo>
                      <a:lnTo>
                        <a:pt x="3118104" y="1458467"/>
                      </a:lnTo>
                      <a:lnTo>
                        <a:pt x="3118104" y="0"/>
                      </a:lnTo>
                      <a:lnTo>
                        <a:pt x="0" y="0"/>
                      </a:lnTo>
                      <a:lnTo>
                        <a:pt x="0" y="1458467"/>
                      </a:lnTo>
                      <a:close/>
                    </a:path>
                  </a:pathLst>
                </a:custGeom>
                <a:ln w="9525">
                  <a:solidFill>
                    <a:srgbClr val="8E8E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74" name="object 93">
              <a:extLst>
                <a:ext uri="{FF2B5EF4-FFF2-40B4-BE49-F238E27FC236}">
                  <a16:creationId xmlns:a16="http://schemas.microsoft.com/office/drawing/2014/main" id="{DCF1F243-2DC8-4436-A6E9-44E53B63C0D1}"/>
                </a:ext>
              </a:extLst>
            </p:cNvPr>
            <p:cNvSpPr txBox="1"/>
            <p:nvPr/>
          </p:nvSpPr>
          <p:spPr>
            <a:xfrm>
              <a:off x="5819394" y="2767138"/>
              <a:ext cx="2329218" cy="1538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2700" marR="5080">
                <a:lnSpc>
                  <a:spcPct val="100000"/>
                </a:lnSpc>
                <a:buClr>
                  <a:srgbClr val="0C2652"/>
                </a:buClr>
              </a:pPr>
              <a:endParaRPr lang="en-US" sz="1000">
                <a:solidFill>
                  <a:srgbClr val="0C2552"/>
                </a:solidFill>
                <a:cs typeface="Calibri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8D63A1B-DE28-4F7D-B862-621678124AFB}"/>
              </a:ext>
            </a:extLst>
          </p:cNvPr>
          <p:cNvSpPr/>
          <p:nvPr/>
        </p:nvSpPr>
        <p:spPr>
          <a:xfrm>
            <a:off x="569572" y="1901311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5CECF-9D1A-448B-9BBC-4CD6C733A597}"/>
              </a:ext>
            </a:extLst>
          </p:cNvPr>
          <p:cNvSpPr txBox="1"/>
          <p:nvPr/>
        </p:nvSpPr>
        <p:spPr>
          <a:xfrm>
            <a:off x="4119441" y="2979922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0D66E-28B9-46BF-B1A6-CB8F40BEB087}"/>
              </a:ext>
            </a:extLst>
          </p:cNvPr>
          <p:cNvSpPr txBox="1"/>
          <p:nvPr/>
        </p:nvSpPr>
        <p:spPr>
          <a:xfrm>
            <a:off x="4119441" y="2979922"/>
            <a:ext cx="9144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00280-553B-4D56-87E0-871AE0198715}"/>
              </a:ext>
            </a:extLst>
          </p:cNvPr>
          <p:cNvSpPr txBox="1"/>
          <p:nvPr/>
        </p:nvSpPr>
        <p:spPr>
          <a:xfrm>
            <a:off x="864699" y="2133483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DAF1A4-4141-4138-94B2-5B9E80019E5B}"/>
              </a:ext>
            </a:extLst>
          </p:cNvPr>
          <p:cNvSpPr/>
          <p:nvPr/>
        </p:nvSpPr>
        <p:spPr>
          <a:xfrm>
            <a:off x="8034799" y="1895049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1F68F78-525C-4736-82D0-D93FF4C5D0D1}"/>
              </a:ext>
            </a:extLst>
          </p:cNvPr>
          <p:cNvSpPr/>
          <p:nvPr/>
        </p:nvSpPr>
        <p:spPr>
          <a:xfrm>
            <a:off x="572419" y="2961352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82B3DB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E5A8A1-C7EE-4CF4-A6E4-70DC5A8F9E2C}"/>
              </a:ext>
            </a:extLst>
          </p:cNvPr>
          <p:cNvSpPr/>
          <p:nvPr/>
        </p:nvSpPr>
        <p:spPr>
          <a:xfrm>
            <a:off x="573224" y="4005086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EDF06D8-BF40-4F2D-85AB-A700E2092C86}"/>
              </a:ext>
            </a:extLst>
          </p:cNvPr>
          <p:cNvSpPr/>
          <p:nvPr/>
        </p:nvSpPr>
        <p:spPr>
          <a:xfrm>
            <a:off x="569094" y="5076776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71BE3FE-A3C4-4308-9A9F-B3940C50E77C}"/>
              </a:ext>
            </a:extLst>
          </p:cNvPr>
          <p:cNvSpPr/>
          <p:nvPr/>
        </p:nvSpPr>
        <p:spPr>
          <a:xfrm>
            <a:off x="8034799" y="2947044"/>
            <a:ext cx="55136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7B75B17-C056-479F-8474-4A5F832D2345}"/>
              </a:ext>
            </a:extLst>
          </p:cNvPr>
          <p:cNvSpPr/>
          <p:nvPr/>
        </p:nvSpPr>
        <p:spPr>
          <a:xfrm>
            <a:off x="8033619" y="3987868"/>
            <a:ext cx="553726" cy="86503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88EF6-F92C-26FF-D14D-B3343A4110AF}"/>
              </a:ext>
            </a:extLst>
          </p:cNvPr>
          <p:cNvSpPr txBox="1"/>
          <p:nvPr/>
        </p:nvSpPr>
        <p:spPr>
          <a:xfrm>
            <a:off x="1245907" y="1962580"/>
            <a:ext cx="322756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Robust Oncology Portfolio</a:t>
            </a:r>
          </a:p>
          <a:p>
            <a:pPr marL="171450" indent="-171450">
              <a:buFont typeface="Wingdings"/>
              <a:buChar char="Ø"/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Recent U.S. FDA approval of 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Keytruda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for patients with advanced endometrial carcinoma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1450" indent="-171450">
              <a:buFont typeface="Wingdings"/>
              <a:buChar char="Ø"/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Reductions in HPV-Related diseases with use of 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Gardasil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according to new literature review</a:t>
            </a:r>
          </a:p>
          <a:p>
            <a:pPr marL="171450" indent="-171450" algn="l">
              <a:buFont typeface="Wingdings"/>
              <a:buChar char="Ø"/>
            </a:pPr>
            <a:endParaRPr lang="en-US" sz="1000" b="1" dirty="0">
              <a:solidFill>
                <a:srgbClr val="203864"/>
              </a:solidFill>
              <a:cs typeface="Calibri"/>
            </a:endParaRPr>
          </a:p>
          <a:p>
            <a:endParaRPr lang="en-US" sz="1000" dirty="0">
              <a:solidFill>
                <a:srgbClr val="203864"/>
              </a:solidFill>
              <a:cs typeface="Calibri"/>
            </a:endParaRPr>
          </a:p>
          <a:p>
            <a:endParaRPr lang="en-US" sz="1000" dirty="0">
              <a:solidFill>
                <a:srgbClr val="203864"/>
              </a:solidFill>
              <a:cs typeface="Calibri"/>
            </a:endParaRPr>
          </a:p>
          <a:p>
            <a:endParaRPr lang="en-US" sz="1000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FD1AA-8B4D-61E1-A75A-EEC6514ED249}"/>
              </a:ext>
            </a:extLst>
          </p:cNvPr>
          <p:cNvSpPr txBox="1"/>
          <p:nvPr/>
        </p:nvSpPr>
        <p:spPr>
          <a:xfrm>
            <a:off x="1245907" y="3042784"/>
            <a:ext cx="3192391" cy="13990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Promising Cardiovascular Portfolio</a:t>
            </a:r>
          </a:p>
          <a:p>
            <a:pPr marL="171450" indent="-171450">
              <a:buFont typeface="Wingdings"/>
              <a:buChar char="Ø"/>
            </a:pPr>
            <a:r>
              <a:rPr lang="en-US" sz="1000">
                <a:solidFill>
                  <a:srgbClr val="203864"/>
                </a:solidFill>
                <a:cs typeface="Calibri"/>
              </a:rPr>
              <a:t>Recent U.S. FDA fast track designation for </a:t>
            </a:r>
            <a:r>
              <a:rPr lang="en-US" sz="1000" b="1">
                <a:solidFill>
                  <a:srgbClr val="203864"/>
                </a:solidFill>
                <a:cs typeface="Calibri"/>
              </a:rPr>
              <a:t>MK-2060</a:t>
            </a:r>
            <a:r>
              <a:rPr lang="en-US" sz="1000">
                <a:solidFill>
                  <a:srgbClr val="203864"/>
                </a:solidFill>
                <a:cs typeface="Calibri"/>
              </a:rPr>
              <a:t>, an anticoagulant therapy for thrombosis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marL="171450" indent="-171450">
              <a:buFont typeface="Wingdings"/>
              <a:buChar char="Ø"/>
            </a:pPr>
            <a:r>
              <a:rPr lang="en-US" sz="1000">
                <a:solidFill>
                  <a:srgbClr val="203864"/>
                </a:solidFill>
                <a:cs typeface="Calibri"/>
              </a:rPr>
              <a:t>Positive results from phase 3 STELLAR trial evaluating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sz="1000" b="1">
                <a:solidFill>
                  <a:srgbClr val="203864"/>
                </a:solidFill>
                <a:cs typeface="Calibri"/>
              </a:rPr>
              <a:t>      </a:t>
            </a:r>
            <a:r>
              <a:rPr lang="en-US" sz="1000" b="1" err="1">
                <a:solidFill>
                  <a:srgbClr val="203864"/>
                </a:solidFill>
                <a:cs typeface="Calibri"/>
              </a:rPr>
              <a:t>Sotatercept</a:t>
            </a:r>
            <a:endParaRPr lang="en-US" err="1">
              <a:cs typeface="Calibri"/>
            </a:endParaRPr>
          </a:p>
          <a:p>
            <a:pPr marL="171450" indent="-171450">
              <a:buFont typeface="Wingdings"/>
              <a:buChar char="Ø"/>
            </a:pPr>
            <a:endParaRPr lang="en-US" sz="1000" b="1">
              <a:solidFill>
                <a:srgbClr val="203864"/>
              </a:solidFill>
              <a:cs typeface="Calibri"/>
            </a:endParaRPr>
          </a:p>
          <a:p>
            <a:endParaRPr lang="en-US" sz="1000">
              <a:solidFill>
                <a:srgbClr val="203864"/>
              </a:solidFill>
              <a:cs typeface="Calibri"/>
            </a:endParaRPr>
          </a:p>
          <a:p>
            <a:endParaRPr lang="en-US" sz="1000">
              <a:solidFill>
                <a:srgbClr val="203864"/>
              </a:solidFill>
              <a:cs typeface="Calibri"/>
            </a:endParaRPr>
          </a:p>
          <a:p>
            <a:endParaRPr lang="en-US" sz="100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B362A-6A5E-40F3-7139-6677A107BBE5}"/>
              </a:ext>
            </a:extLst>
          </p:cNvPr>
          <p:cNvSpPr txBox="1"/>
          <p:nvPr/>
        </p:nvSpPr>
        <p:spPr>
          <a:xfrm>
            <a:off x="1245906" y="4079767"/>
            <a:ext cx="3185357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Lucrative Partnerships</a:t>
            </a:r>
          </a:p>
          <a:p>
            <a:pPr marL="171450" indent="-171450">
              <a:buFont typeface="Wingdings"/>
              <a:buChar char="Ø"/>
            </a:pPr>
            <a:r>
              <a:rPr lang="en-US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New collaboration with </a:t>
            </a:r>
            <a:r>
              <a:rPr lang="en-US" sz="10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Moderna </a:t>
            </a:r>
            <a:r>
              <a:rPr lang="en-US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to create a cancer vaccine for melanoma patients</a:t>
            </a:r>
          </a:p>
          <a:p>
            <a:pPr marL="171450" indent="-171450">
              <a:buFont typeface="Wingdings"/>
              <a:buChar char="Ø"/>
            </a:pPr>
            <a:r>
              <a:rPr lang="en-US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Strategic agreement with </a:t>
            </a:r>
            <a:r>
              <a:rPr lang="en-US" sz="10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Veeva </a:t>
            </a:r>
            <a:r>
              <a:rPr lang="en-US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for digital strategy acceleration and efficiency using cloud-based products</a:t>
            </a:r>
          </a:p>
          <a:p>
            <a:pPr marL="171450" indent="-171450">
              <a:buFont typeface="Wingdings"/>
              <a:buChar char="Ø"/>
            </a:pPr>
            <a:endParaRPr lang="en-US" sz="1000">
              <a:solidFill>
                <a:srgbClr val="203864"/>
              </a:solidFill>
              <a:cs typeface="Calibri"/>
            </a:endParaRPr>
          </a:p>
          <a:p>
            <a:pPr marL="171450" indent="-171450">
              <a:buFont typeface="Wingdings"/>
              <a:buChar char="Ø"/>
            </a:pPr>
            <a:endParaRPr lang="en-US" sz="1000" b="1">
              <a:solidFill>
                <a:srgbClr val="203864"/>
              </a:solidFill>
              <a:cs typeface="Calibri"/>
            </a:endParaRPr>
          </a:p>
          <a:p>
            <a:endParaRPr lang="en-US" sz="1000">
              <a:solidFill>
                <a:srgbClr val="203864"/>
              </a:solidFill>
              <a:cs typeface="Calibri"/>
            </a:endParaRPr>
          </a:p>
          <a:p>
            <a:endParaRPr lang="en-US" sz="1000">
              <a:solidFill>
                <a:srgbClr val="203864"/>
              </a:solidFill>
              <a:cs typeface="Calibri"/>
            </a:endParaRPr>
          </a:p>
          <a:p>
            <a:endParaRPr lang="en-US" sz="100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DFA836-6F14-4927-1F6F-FB929BCDAE6F}"/>
              </a:ext>
            </a:extLst>
          </p:cNvPr>
          <p:cNvSpPr txBox="1"/>
          <p:nvPr/>
        </p:nvSpPr>
        <p:spPr>
          <a:xfrm>
            <a:off x="1245906" y="5148912"/>
            <a:ext cx="322756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Animal Health Growth Opportunity</a:t>
            </a:r>
          </a:p>
          <a:p>
            <a:pPr marL="171450" indent="-171450">
              <a:buFont typeface="Wingdings"/>
              <a:buChar char="Ø"/>
            </a:pPr>
            <a:r>
              <a:rPr lang="en-US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Merck's acquisition of </a:t>
            </a:r>
            <a:r>
              <a:rPr lang="en-US" sz="10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Vence </a:t>
            </a:r>
            <a:r>
              <a:rPr lang="en-US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will provide advanced technology to cattle producers and ranchers for optimizing land usage and managing natural resources more effectively. </a:t>
            </a:r>
          </a:p>
          <a:p>
            <a:pPr marL="171450" indent="-171450" algn="l">
              <a:buFont typeface="Wingdings"/>
              <a:buChar char="Ø"/>
            </a:pPr>
            <a:endParaRPr lang="en-US" sz="1000" b="1">
              <a:solidFill>
                <a:srgbClr val="203864"/>
              </a:solidFill>
              <a:cs typeface="Calibri"/>
            </a:endParaRPr>
          </a:p>
          <a:p>
            <a:endParaRPr lang="en-US" sz="1000">
              <a:solidFill>
                <a:srgbClr val="203864"/>
              </a:solidFill>
              <a:cs typeface="Calibri"/>
            </a:endParaRPr>
          </a:p>
          <a:p>
            <a:endParaRPr lang="en-US" sz="1000">
              <a:solidFill>
                <a:srgbClr val="203864"/>
              </a:solidFill>
              <a:cs typeface="Calibri"/>
            </a:endParaRPr>
          </a:p>
          <a:p>
            <a:endParaRPr lang="en-US" sz="1000">
              <a:cs typeface="Calibri"/>
            </a:endParaRPr>
          </a:p>
        </p:txBody>
      </p:sp>
      <p:pic>
        <p:nvPicPr>
          <p:cNvPr id="16" name="Picture 1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F1185F65-EBD7-9A03-D57B-AD4BD24D2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46" y="3084123"/>
            <a:ext cx="561830" cy="6264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E75106-F6BE-6116-CEE2-AC53D0156FB0}"/>
              </a:ext>
            </a:extLst>
          </p:cNvPr>
          <p:cNvSpPr txBox="1"/>
          <p:nvPr/>
        </p:nvSpPr>
        <p:spPr>
          <a:xfrm>
            <a:off x="4805032" y="1962579"/>
            <a:ext cx="3213493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Lack of Pricing Increases</a:t>
            </a:r>
          </a:p>
          <a:p>
            <a:pPr marL="171450" indent="-171450">
              <a:buFont typeface="Wingdings"/>
              <a:buChar char="Ø"/>
            </a:pPr>
            <a:r>
              <a:rPr lang="en-US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Current pharmaceutical legislation is aimed at curbing drug prices</a:t>
            </a:r>
          </a:p>
          <a:p>
            <a:pPr marL="171450" indent="-171450">
              <a:buFont typeface="Wingdings"/>
              <a:buChar char="Ø"/>
            </a:pPr>
            <a:r>
              <a:rPr lang="en-US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Merck's average annual net price increase underperforms yearly inflation rate</a:t>
            </a:r>
          </a:p>
          <a:p>
            <a:pPr marL="171450" indent="-171450">
              <a:buFont typeface="Wingdings"/>
              <a:buChar char="Ø"/>
            </a:pPr>
            <a:endParaRPr lang="en-US" sz="1000">
              <a:solidFill>
                <a:srgbClr val="203864"/>
              </a:solidFill>
              <a:cs typeface="Calibri"/>
            </a:endParaRPr>
          </a:p>
          <a:p>
            <a:pPr marL="171450" indent="-171450">
              <a:buFont typeface="Wingdings"/>
              <a:buChar char="Ø"/>
            </a:pPr>
            <a:endParaRPr lang="en-US" sz="1000" b="1">
              <a:solidFill>
                <a:srgbClr val="203864"/>
              </a:solidFill>
              <a:cs typeface="Calibri"/>
            </a:endParaRPr>
          </a:p>
          <a:p>
            <a:endParaRPr lang="en-US" sz="1000">
              <a:solidFill>
                <a:srgbClr val="203864"/>
              </a:solidFill>
              <a:cs typeface="Calibri"/>
            </a:endParaRPr>
          </a:p>
          <a:p>
            <a:endParaRPr lang="en-US" sz="1000">
              <a:solidFill>
                <a:srgbClr val="203864"/>
              </a:solidFill>
              <a:cs typeface="Calibri"/>
            </a:endParaRPr>
          </a:p>
          <a:p>
            <a:endParaRPr lang="en-US" sz="100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DD17FB-75E5-6C19-E286-5C4A3248E5F2}"/>
              </a:ext>
            </a:extLst>
          </p:cNvPr>
          <p:cNvSpPr txBox="1"/>
          <p:nvPr/>
        </p:nvSpPr>
        <p:spPr>
          <a:xfrm>
            <a:off x="4797998" y="3045792"/>
            <a:ext cx="3220527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Occasional Legal Hurdles </a:t>
            </a:r>
          </a:p>
          <a:p>
            <a:pPr marL="171450" indent="-171450">
              <a:buFont typeface="Wingdings"/>
              <a:buChar char="Ø"/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Lawsuits filed by patients who experience adverse reactions to medication</a:t>
            </a:r>
          </a:p>
          <a:p>
            <a:pPr marL="171450" indent="-171450">
              <a:buFont typeface="Wingdings"/>
              <a:buChar char="Ø"/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Suing the government to avoid fines for cutting off 340B contract pharmacies from getting discounted products.</a:t>
            </a:r>
          </a:p>
          <a:p>
            <a:endParaRPr lang="en-US" sz="1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1450" indent="-171450">
              <a:buFont typeface="Wingdings"/>
              <a:buChar char="Ø"/>
            </a:pPr>
            <a:endParaRPr lang="en-US" sz="1000" dirty="0">
              <a:solidFill>
                <a:srgbClr val="203864"/>
              </a:solidFill>
              <a:cs typeface="Calibri"/>
            </a:endParaRPr>
          </a:p>
          <a:p>
            <a:pPr marL="171450" indent="-171450">
              <a:buFont typeface="Wingdings"/>
              <a:buChar char="Ø"/>
            </a:pPr>
            <a:endParaRPr lang="en-US" sz="1000" b="1" dirty="0">
              <a:solidFill>
                <a:srgbClr val="203864"/>
              </a:solidFill>
              <a:cs typeface="Calibri"/>
            </a:endParaRPr>
          </a:p>
          <a:p>
            <a:endParaRPr lang="en-US" sz="1000" dirty="0">
              <a:solidFill>
                <a:srgbClr val="203864"/>
              </a:solidFill>
              <a:cs typeface="Calibri"/>
            </a:endParaRPr>
          </a:p>
          <a:p>
            <a:endParaRPr lang="en-US" sz="1000" dirty="0">
              <a:solidFill>
                <a:srgbClr val="203864"/>
              </a:solidFill>
              <a:cs typeface="Calibri"/>
            </a:endParaRPr>
          </a:p>
          <a:p>
            <a:endParaRPr lang="en-US" sz="1000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61FB85-0A79-279A-B51B-84A0DED50AAE}"/>
              </a:ext>
            </a:extLst>
          </p:cNvPr>
          <p:cNvSpPr txBox="1"/>
          <p:nvPr/>
        </p:nvSpPr>
        <p:spPr>
          <a:xfrm>
            <a:off x="4790965" y="4079767"/>
            <a:ext cx="322756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Patent Expiries</a:t>
            </a:r>
            <a:endParaRPr lang="en-US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1450">
              <a:lnSpc>
                <a:spcPct val="125000"/>
              </a:lnSpc>
              <a:buFont typeface="Wingdings"/>
              <a:buChar char="Ø"/>
            </a:pPr>
            <a:r>
              <a:rPr lang="en-US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Keytruda: 2028</a:t>
            </a:r>
            <a:endParaRPr lang="en-US" sz="10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71450">
              <a:lnSpc>
                <a:spcPct val="125000"/>
              </a:lnSpc>
              <a:buFont typeface="Wingdings"/>
              <a:buChar char="Ø"/>
            </a:pPr>
            <a:r>
              <a:rPr lang="en-US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Gardasil: 2028</a:t>
            </a:r>
          </a:p>
          <a:p>
            <a:pPr marL="171450">
              <a:lnSpc>
                <a:spcPct val="125000"/>
              </a:lnSpc>
              <a:buFont typeface="Wingdings"/>
              <a:buChar char="Ø"/>
            </a:pPr>
            <a:r>
              <a:rPr lang="en-US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Januvia: 2027</a:t>
            </a:r>
          </a:p>
          <a:p>
            <a:pPr marL="171450" indent="-171450">
              <a:buFont typeface="Wingdings"/>
              <a:buChar char="Ø"/>
            </a:pPr>
            <a:endParaRPr lang="en-US" sz="1000" b="1">
              <a:solidFill>
                <a:srgbClr val="203864"/>
              </a:solidFill>
              <a:cs typeface="Calibri"/>
            </a:endParaRPr>
          </a:p>
          <a:p>
            <a:endParaRPr lang="en-US" sz="1000">
              <a:solidFill>
                <a:srgbClr val="203864"/>
              </a:solidFill>
              <a:cs typeface="Calibri"/>
            </a:endParaRPr>
          </a:p>
          <a:p>
            <a:endParaRPr lang="en-US" sz="1000">
              <a:solidFill>
                <a:srgbClr val="203864"/>
              </a:solidFill>
              <a:cs typeface="Calibri"/>
            </a:endParaRPr>
          </a:p>
          <a:p>
            <a:endParaRPr lang="en-US" sz="1000">
              <a:cs typeface="Calibri"/>
            </a:endParaRPr>
          </a:p>
        </p:txBody>
      </p:sp>
      <p:pic>
        <p:nvPicPr>
          <p:cNvPr id="21" name="Picture 21" descr="Black text file 5 icon - Free black file icons">
            <a:extLst>
              <a:ext uri="{FF2B5EF4-FFF2-40B4-BE49-F238E27FC236}">
                <a16:creationId xmlns:a16="http://schemas.microsoft.com/office/drawing/2014/main" id="{4083A7A0-F376-B656-37F5-DF36184CA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0786" y="4153484"/>
            <a:ext cx="506438" cy="527539"/>
          </a:xfrm>
          <a:prstGeom prst="rect">
            <a:avLst/>
          </a:prstGeom>
        </p:spPr>
      </p:pic>
      <p:pic>
        <p:nvPicPr>
          <p:cNvPr id="41" name="Picture 41" descr="Chemistry, dna, genetics, genome, helix, medical, molecule, research ...">
            <a:extLst>
              <a:ext uri="{FF2B5EF4-FFF2-40B4-BE49-F238E27FC236}">
                <a16:creationId xmlns:a16="http://schemas.microsoft.com/office/drawing/2014/main" id="{3BCDEA81-269B-2FB4-45E3-2A16E801A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74" y="2064433"/>
            <a:ext cx="562708" cy="569742"/>
          </a:xfrm>
          <a:prstGeom prst="rect">
            <a:avLst/>
          </a:prstGeom>
        </p:spPr>
      </p:pic>
      <p:pic>
        <p:nvPicPr>
          <p:cNvPr id="42" name="Picture 42" descr="handshake-512 - Spire Capital">
            <a:extLst>
              <a:ext uri="{FF2B5EF4-FFF2-40B4-BE49-F238E27FC236}">
                <a16:creationId xmlns:a16="http://schemas.microsoft.com/office/drawing/2014/main" id="{E88592BE-CFA2-BCBC-4290-E39B6F4A4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40" y="4167554"/>
            <a:ext cx="555676" cy="555674"/>
          </a:xfrm>
          <a:prstGeom prst="rect">
            <a:avLst/>
          </a:prstGeom>
        </p:spPr>
      </p:pic>
      <p:pic>
        <p:nvPicPr>
          <p:cNvPr id="43" name="Picture 43" descr="Gavel clipart law and order, Gavel law and order Transparent FREE for ...">
            <a:extLst>
              <a:ext uri="{FF2B5EF4-FFF2-40B4-BE49-F238E27FC236}">
                <a16:creationId xmlns:a16="http://schemas.microsoft.com/office/drawing/2014/main" id="{25E3D4EC-5A7B-62A2-2DF3-8C5E7064B5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067821" y="3133579"/>
            <a:ext cx="499403" cy="527537"/>
          </a:xfrm>
          <a:prstGeom prst="rect">
            <a:avLst/>
          </a:prstGeom>
        </p:spPr>
      </p:pic>
      <p:pic>
        <p:nvPicPr>
          <p:cNvPr id="44" name="Picture 44" descr="Cow Siluete black PNG Image | Cow silhouette, Pig silhouette, Cow">
            <a:extLst>
              <a:ext uri="{FF2B5EF4-FFF2-40B4-BE49-F238E27FC236}">
                <a16:creationId xmlns:a16="http://schemas.microsoft.com/office/drawing/2014/main" id="{07D20F2B-59B3-3C66-627E-248B4445A8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910" y="5287254"/>
            <a:ext cx="471269" cy="475666"/>
          </a:xfrm>
          <a:prstGeom prst="rect">
            <a:avLst/>
          </a:prstGeom>
        </p:spPr>
      </p:pic>
      <p:pic>
        <p:nvPicPr>
          <p:cNvPr id="46" name="Picture 46" descr="Black Dollar Sign Png - ClipArt Best">
            <a:extLst>
              <a:ext uri="{FF2B5EF4-FFF2-40B4-BE49-F238E27FC236}">
                <a16:creationId xmlns:a16="http://schemas.microsoft.com/office/drawing/2014/main" id="{6E3A1074-4020-F7A8-B8B1-2456759129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2652" y="2029264"/>
            <a:ext cx="562708" cy="5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7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5CF2A5-02FE-49AD-A9D6-A147FD88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56675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6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06DC661-7F51-0E4A-8189-F211CF799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43" y="2754731"/>
            <a:ext cx="1800636" cy="178550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FC812E-C17E-4A29-84D1-D4EA484C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Investment Rationale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2389B-EB9F-4A30-94D1-8465F5D84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Sources: NASDAQ, Company Filings, MarketWatch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DA6D9D-3189-4B47-B813-80F9556C7084}"/>
              </a:ext>
            </a:extLst>
          </p:cNvPr>
          <p:cNvSpPr/>
          <p:nvPr/>
        </p:nvSpPr>
        <p:spPr>
          <a:xfrm rot="21097755">
            <a:off x="-870906" y="905713"/>
            <a:ext cx="3393363" cy="5329006"/>
          </a:xfrm>
          <a:custGeom>
            <a:avLst/>
            <a:gdLst>
              <a:gd name="connsiteX0" fmla="*/ 1477449 w 3182112"/>
              <a:gd name="connsiteY0" fmla="*/ 586218 h 3886200"/>
              <a:gd name="connsiteX1" fmla="*/ 39588 w 3182112"/>
              <a:gd name="connsiteY1" fmla="*/ 2050582 h 3886200"/>
              <a:gd name="connsiteX2" fmla="*/ 1477449 w 3182112"/>
              <a:gd name="connsiteY2" fmla="*/ 3514946 h 3886200"/>
              <a:gd name="connsiteX3" fmla="*/ 2915310 w 3182112"/>
              <a:gd name="connsiteY3" fmla="*/ 2050582 h 3886200"/>
              <a:gd name="connsiteX4" fmla="*/ 1477449 w 3182112"/>
              <a:gd name="connsiteY4" fmla="*/ 586218 h 3886200"/>
              <a:gd name="connsiteX5" fmla="*/ 1270217 w 3182112"/>
              <a:gd name="connsiteY5" fmla="*/ 0 h 3886200"/>
              <a:gd name="connsiteX6" fmla="*/ 3182112 w 3182112"/>
              <a:gd name="connsiteY6" fmla="*/ 1943100 h 3886200"/>
              <a:gd name="connsiteX7" fmla="*/ 1270217 w 3182112"/>
              <a:gd name="connsiteY7" fmla="*/ 3886200 h 3886200"/>
              <a:gd name="connsiteX8" fmla="*/ 54075 w 3182112"/>
              <a:gd name="connsiteY8" fmla="*/ 3442491 h 3886200"/>
              <a:gd name="connsiteX9" fmla="*/ 0 w 3182112"/>
              <a:gd name="connsiteY9" fmla="*/ 3392543 h 3886200"/>
              <a:gd name="connsiteX10" fmla="*/ 0 w 3182112"/>
              <a:gd name="connsiteY10" fmla="*/ 493657 h 3886200"/>
              <a:gd name="connsiteX11" fmla="*/ 54075 w 3182112"/>
              <a:gd name="connsiteY11" fmla="*/ 443709 h 3886200"/>
              <a:gd name="connsiteX12" fmla="*/ 1270217 w 3182112"/>
              <a:gd name="connsiteY12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112" h="3886200">
                <a:moveTo>
                  <a:pt x="1477449" y="586218"/>
                </a:moveTo>
                <a:cubicBezTo>
                  <a:pt x="683340" y="586218"/>
                  <a:pt x="39588" y="1241836"/>
                  <a:pt x="39588" y="2050582"/>
                </a:cubicBezTo>
                <a:cubicBezTo>
                  <a:pt x="39588" y="2859328"/>
                  <a:pt x="683340" y="3514946"/>
                  <a:pt x="1477449" y="3514946"/>
                </a:cubicBezTo>
                <a:cubicBezTo>
                  <a:pt x="2271558" y="3514946"/>
                  <a:pt x="2915310" y="2859328"/>
                  <a:pt x="2915310" y="2050582"/>
                </a:cubicBezTo>
                <a:cubicBezTo>
                  <a:pt x="2915310" y="1241836"/>
                  <a:pt x="2271558" y="586218"/>
                  <a:pt x="1477449" y="586218"/>
                </a:cubicBezTo>
                <a:close/>
                <a:moveTo>
                  <a:pt x="1270217" y="0"/>
                </a:moveTo>
                <a:cubicBezTo>
                  <a:pt x="2326128" y="0"/>
                  <a:pt x="3182112" y="869955"/>
                  <a:pt x="3182112" y="1943100"/>
                </a:cubicBezTo>
                <a:cubicBezTo>
                  <a:pt x="3182112" y="3016245"/>
                  <a:pt x="2326128" y="3886200"/>
                  <a:pt x="1270217" y="3886200"/>
                </a:cubicBezTo>
                <a:cubicBezTo>
                  <a:pt x="808256" y="3886200"/>
                  <a:pt x="384562" y="3719686"/>
                  <a:pt x="54075" y="3442491"/>
                </a:cubicBezTo>
                <a:lnTo>
                  <a:pt x="0" y="3392543"/>
                </a:lnTo>
                <a:lnTo>
                  <a:pt x="0" y="493657"/>
                </a:lnTo>
                <a:lnTo>
                  <a:pt x="54075" y="443709"/>
                </a:lnTo>
                <a:cubicBezTo>
                  <a:pt x="384562" y="166515"/>
                  <a:pt x="808256" y="0"/>
                  <a:pt x="1270217" y="0"/>
                </a:cubicBezTo>
                <a:close/>
              </a:path>
            </a:pathLst>
          </a:cu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368BA-13BC-48B2-8E1F-7A5F7B705E6C}"/>
              </a:ext>
            </a:extLst>
          </p:cNvPr>
          <p:cNvSpPr/>
          <p:nvPr/>
        </p:nvSpPr>
        <p:spPr>
          <a:xfrm>
            <a:off x="2196570" y="4355033"/>
            <a:ext cx="6693638" cy="1080827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20199">
              <a:defRPr/>
            </a:pPr>
            <a:r>
              <a:rPr lang="en-US" sz="1100" b="1" kern="0" dirty="0">
                <a:solidFill>
                  <a:srgbClr val="0C2652"/>
                </a:solidFill>
                <a:ea typeface="+mn-lt"/>
                <a:cs typeface="+mn-lt"/>
              </a:rPr>
              <a:t>Diverse Pipeline</a:t>
            </a:r>
            <a:endParaRPr lang="en-US" sz="1100" kern="0" dirty="0">
              <a:solidFill>
                <a:srgbClr val="0C2652"/>
              </a:solidFill>
              <a:ea typeface="+mn-lt"/>
              <a:cs typeface="+mn-lt"/>
            </a:endParaRPr>
          </a:p>
          <a:p>
            <a:pPr defTabSz="820199">
              <a:defRPr/>
            </a:pPr>
            <a:r>
              <a:rPr lang="en-US" sz="1000" kern="0" dirty="0">
                <a:ea typeface="+mn-lt"/>
                <a:cs typeface="+mn-lt"/>
              </a:rPr>
              <a:t>» With 80 drugs in Stage II trials and 25 more in Stage III trials, Merck has the feel of a dynamic biotech startup with the revenue and earnings of a large cap pharmaceutical company </a:t>
            </a:r>
          </a:p>
          <a:p>
            <a:pPr defTabSz="820199">
              <a:defRPr/>
            </a:pPr>
            <a:r>
              <a:rPr lang="en-US" sz="1000" kern="0" dirty="0">
                <a:ea typeface="+mn-lt"/>
                <a:cs typeface="+mn-lt"/>
              </a:rPr>
              <a:t>» Acquired Image Biosciences for $1.35bb which has greatly expanded Merck’s already growing hematology portfolio</a:t>
            </a:r>
          </a:p>
          <a:p>
            <a:pPr defTabSz="820199">
              <a:defRPr/>
            </a:pPr>
            <a:r>
              <a:rPr lang="en-US" sz="1000" kern="0" dirty="0">
                <a:ea typeface="+mn-lt"/>
                <a:cs typeface="+mn-lt"/>
              </a:rPr>
              <a:t>» </a:t>
            </a:r>
            <a:r>
              <a:rPr lang="en-US" sz="1000" kern="0" dirty="0" err="1">
                <a:ea typeface="+mn-lt"/>
                <a:cs typeface="+mn-lt"/>
              </a:rPr>
              <a:t>Seagen</a:t>
            </a:r>
            <a:r>
              <a:rPr lang="en-US" sz="1000" kern="0" dirty="0">
                <a:ea typeface="+mn-lt"/>
                <a:cs typeface="+mn-lt"/>
              </a:rPr>
              <a:t> acquisition is at a stalemate over price negotiation, the deal would immensely improve Merck's oncology portfolio with long-term concerns over Keytruda patent expiration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B559E-F527-4743-9C86-9D2476373C73}"/>
              </a:ext>
            </a:extLst>
          </p:cNvPr>
          <p:cNvSpPr/>
          <p:nvPr/>
        </p:nvSpPr>
        <p:spPr>
          <a:xfrm>
            <a:off x="2450693" y="2810195"/>
            <a:ext cx="6421610" cy="1038042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20199">
              <a:buClr>
                <a:srgbClr val="6C6C6B"/>
              </a:buClr>
              <a:defRPr/>
            </a:pPr>
            <a:r>
              <a:rPr lang="en-US" sz="1100" b="1" kern="0" dirty="0">
                <a:solidFill>
                  <a:srgbClr val="0C2652"/>
                </a:solidFill>
                <a:ea typeface="+mn-lt"/>
                <a:cs typeface="+mn-lt"/>
              </a:rPr>
              <a:t>Favorable Pharma Outlook</a:t>
            </a:r>
          </a:p>
          <a:p>
            <a:pPr defTabSz="820199">
              <a:buClr>
                <a:srgbClr val="6C6C6B"/>
              </a:buClr>
              <a:defRPr/>
            </a:pPr>
            <a:r>
              <a:rPr lang="en-US" sz="1000" kern="0" dirty="0">
                <a:cs typeface="Calibri"/>
              </a:rPr>
              <a:t>» Keytruda sales grew 20% to $5.4bb and Gardasil sales grew 15% to $2.3bb</a:t>
            </a:r>
            <a:endParaRPr lang="en-US" sz="1000" kern="0" dirty="0">
              <a:ea typeface="+mn-lt"/>
              <a:cs typeface="+mn-lt"/>
            </a:endParaRPr>
          </a:p>
          <a:p>
            <a:pPr defTabSz="820199">
              <a:buClr>
                <a:srgbClr val="6C6C6B"/>
              </a:buClr>
              <a:defRPr/>
            </a:pPr>
            <a:r>
              <a:rPr lang="en-US" sz="1000" kern="0" dirty="0">
                <a:cs typeface="Calibri"/>
              </a:rPr>
              <a:t>» Continue to receive more approvals for medicines and vaccines to be used in wider patient markets</a:t>
            </a:r>
            <a:endParaRPr lang="en-US" sz="1000" kern="0" dirty="0">
              <a:ea typeface="+mn-lt"/>
              <a:cs typeface="+mn-lt"/>
            </a:endParaRPr>
          </a:p>
          <a:p>
            <a:pPr defTabSz="820199">
              <a:buClr>
                <a:srgbClr val="6C6C6B"/>
              </a:buClr>
              <a:defRPr/>
            </a:pPr>
            <a:r>
              <a:rPr lang="en-US" sz="1000" kern="0" dirty="0">
                <a:cs typeface="Calibri"/>
              </a:rPr>
              <a:t>» Innovating their oncology portfolio with variants of Keytruda for more specific first-line cancer treatments, most recently for prostate cancer </a:t>
            </a:r>
            <a:endParaRPr lang="en-US" sz="1000" kern="0" dirty="0">
              <a:ea typeface="+mn-lt"/>
              <a:cs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98F2C-7C44-43F5-B601-660590383022}"/>
              </a:ext>
            </a:extLst>
          </p:cNvPr>
          <p:cNvSpPr/>
          <p:nvPr/>
        </p:nvSpPr>
        <p:spPr>
          <a:xfrm>
            <a:off x="2066829" y="1373126"/>
            <a:ext cx="6819851" cy="957051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40000" tIns="36000" rIns="10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100" b="1" kern="0" dirty="0">
                <a:solidFill>
                  <a:srgbClr val="0C2652"/>
                </a:solidFill>
                <a:ea typeface="+mn-lt"/>
                <a:cs typeface="+mn-lt"/>
              </a:rPr>
              <a:t>Optimistic Earnings</a:t>
            </a:r>
            <a:endParaRPr lang="en-US" sz="1100" dirty="0">
              <a:solidFill>
                <a:srgbClr val="0C2652"/>
              </a:solidFill>
            </a:endParaRPr>
          </a:p>
          <a:p>
            <a:pPr>
              <a:defRPr/>
            </a:pPr>
            <a:r>
              <a:rPr lang="en-US" sz="1000" kern="0" dirty="0">
                <a:ea typeface="+mn-lt"/>
                <a:cs typeface="+mn-lt"/>
              </a:rPr>
              <a:t>» Full-year sales are up 22% compared to 2021 with anticipated sales between $57.2bb and $58.7bb</a:t>
            </a:r>
          </a:p>
          <a:p>
            <a:pPr>
              <a:defRPr/>
            </a:pPr>
            <a:r>
              <a:rPr lang="en-US" sz="1000" kern="0" dirty="0">
                <a:ea typeface="+mn-lt"/>
                <a:cs typeface="+mn-lt"/>
              </a:rPr>
              <a:t>» 21% EPS growth this year crushing the industry average of 13% and their own historical average of 15%</a:t>
            </a:r>
            <a:endParaRPr lang="en-US" sz="1000" dirty="0">
              <a:cs typeface="Calibri"/>
            </a:endParaRPr>
          </a:p>
          <a:p>
            <a:pPr>
              <a:defRPr/>
            </a:pPr>
            <a:r>
              <a:rPr lang="en-US" sz="1000" kern="0" dirty="0">
                <a:ea typeface="+mn-lt"/>
                <a:cs typeface="+mn-lt"/>
              </a:rPr>
              <a:t>» In Q3, raised yearly sales projection by $500mm, reflecting an expected growth rate increase from 20% to 21%</a:t>
            </a:r>
          </a:p>
          <a:p>
            <a:pPr>
              <a:defRPr/>
            </a:pPr>
            <a:r>
              <a:rPr lang="en-US" sz="1000" kern="0" dirty="0">
                <a:ea typeface="+mn-lt"/>
                <a:cs typeface="+mn-lt"/>
              </a:rPr>
              <a:t>» Slight headwind due to year-end sales slumping 13%, but they still came in at double the estimate. Viewed as purely transitory</a:t>
            </a:r>
            <a:endParaRPr lang="en-US" sz="1000" dirty="0"/>
          </a:p>
        </p:txBody>
      </p:sp>
      <p:grpSp>
        <p:nvGrpSpPr>
          <p:cNvPr id="15" name="Gruppieren 128">
            <a:extLst>
              <a:ext uri="{FF2B5EF4-FFF2-40B4-BE49-F238E27FC236}">
                <a16:creationId xmlns:a16="http://schemas.microsoft.com/office/drawing/2014/main" id="{76E7057E-C556-4FA4-B4BB-43D2A7879C02}"/>
              </a:ext>
            </a:extLst>
          </p:cNvPr>
          <p:cNvGrpSpPr/>
          <p:nvPr/>
        </p:nvGrpSpPr>
        <p:grpSpPr>
          <a:xfrm>
            <a:off x="1730060" y="2807259"/>
            <a:ext cx="1112516" cy="1066627"/>
            <a:chOff x="1072498" y="2146320"/>
            <a:chExt cx="784158" cy="784157"/>
          </a:xfrm>
        </p:grpSpPr>
        <p:sp>
          <p:nvSpPr>
            <p:cNvPr id="56" name="Oval 136">
              <a:extLst>
                <a:ext uri="{FF2B5EF4-FFF2-40B4-BE49-F238E27FC236}">
                  <a16:creationId xmlns:a16="http://schemas.microsoft.com/office/drawing/2014/main" id="{6D3FB654-A790-405E-B8D5-FDC9143D94F0}"/>
                </a:ext>
              </a:extLst>
            </p:cNvPr>
            <p:cNvSpPr/>
            <p:nvPr/>
          </p:nvSpPr>
          <p:spPr>
            <a:xfrm>
              <a:off x="1072498" y="2146320"/>
              <a:ext cx="784158" cy="78415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defRPr/>
              </a:pPr>
              <a:r>
                <a:rPr lang="de-DE" sz="2800" b="1" kern="0">
                  <a:solidFill>
                    <a:schemeClr val="tx2"/>
                  </a:solidFill>
                  <a:latin typeface="Calibri Light" panose="020F0302020204030204" pitchFamily="34" charset="0"/>
                </a:rPr>
                <a:t>2</a:t>
              </a:r>
              <a:endParaRPr lang="en-US" sz="2800" b="1" kern="0">
                <a:solidFill>
                  <a:schemeClr val="tx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7" name="Tints arc">
              <a:extLst>
                <a:ext uri="{FF2B5EF4-FFF2-40B4-BE49-F238E27FC236}">
                  <a16:creationId xmlns:a16="http://schemas.microsoft.com/office/drawing/2014/main" id="{0E4DFE24-395F-42B9-9757-A10F505C2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7"/>
              <a:ext cx="666228" cy="666228"/>
            </a:xfrm>
            <a:prstGeom prst="arc">
              <a:avLst>
                <a:gd name="adj1" fmla="val 5568853"/>
                <a:gd name="adj2" fmla="val 11966911"/>
              </a:avLst>
            </a:prstGeom>
            <a:no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8" name="Tints arc">
              <a:extLst>
                <a:ext uri="{FF2B5EF4-FFF2-40B4-BE49-F238E27FC236}">
                  <a16:creationId xmlns:a16="http://schemas.microsoft.com/office/drawing/2014/main" id="{36C1AF91-D6CF-4CC2-A3A7-CEB5C13D05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7"/>
              <a:ext cx="666228" cy="666228"/>
            </a:xfrm>
            <a:prstGeom prst="arc">
              <a:avLst>
                <a:gd name="adj1" fmla="val 12311790"/>
                <a:gd name="adj2" fmla="val 20215920"/>
              </a:avLst>
            </a:prstGeom>
            <a:noFill/>
            <a:ln w="19050" cap="rnd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9" name="Tints arc">
              <a:extLst>
                <a:ext uri="{FF2B5EF4-FFF2-40B4-BE49-F238E27FC236}">
                  <a16:creationId xmlns:a16="http://schemas.microsoft.com/office/drawing/2014/main" id="{458BDB28-F56B-4902-9EFE-303B9C6F3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7"/>
              <a:ext cx="666228" cy="666228"/>
            </a:xfrm>
            <a:prstGeom prst="arc">
              <a:avLst>
                <a:gd name="adj1" fmla="val 20526903"/>
                <a:gd name="adj2" fmla="val 5202373"/>
              </a:avLst>
            </a:prstGeom>
            <a:noFill/>
            <a:ln w="19050" cap="rnd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8" name="Gruppieren 128">
            <a:extLst>
              <a:ext uri="{FF2B5EF4-FFF2-40B4-BE49-F238E27FC236}">
                <a16:creationId xmlns:a16="http://schemas.microsoft.com/office/drawing/2014/main" id="{80D33506-9BF7-418D-B425-25B1C1065AA9}"/>
              </a:ext>
            </a:extLst>
          </p:cNvPr>
          <p:cNvGrpSpPr/>
          <p:nvPr/>
        </p:nvGrpSpPr>
        <p:grpSpPr>
          <a:xfrm>
            <a:off x="1343744" y="1320304"/>
            <a:ext cx="1097149" cy="1069848"/>
            <a:chOff x="1072497" y="2146321"/>
            <a:chExt cx="784158" cy="784158"/>
          </a:xfrm>
        </p:grpSpPr>
        <p:sp>
          <p:nvSpPr>
            <p:cNvPr id="44" name="Oval 136">
              <a:extLst>
                <a:ext uri="{FF2B5EF4-FFF2-40B4-BE49-F238E27FC236}">
                  <a16:creationId xmlns:a16="http://schemas.microsoft.com/office/drawing/2014/main" id="{FBF26C1F-054B-4074-8E53-6A8531EFF603}"/>
                </a:ext>
              </a:extLst>
            </p:cNvPr>
            <p:cNvSpPr/>
            <p:nvPr/>
          </p:nvSpPr>
          <p:spPr>
            <a:xfrm>
              <a:off x="1072497" y="2146321"/>
              <a:ext cx="784158" cy="78415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5" name="Tints arc">
              <a:extLst>
                <a:ext uri="{FF2B5EF4-FFF2-40B4-BE49-F238E27FC236}">
                  <a16:creationId xmlns:a16="http://schemas.microsoft.com/office/drawing/2014/main" id="{77336B28-B221-4FE8-9232-47C244C3D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7"/>
              <a:ext cx="666228" cy="666228"/>
            </a:xfrm>
            <a:prstGeom prst="arc">
              <a:avLst>
                <a:gd name="adj1" fmla="val 5568853"/>
                <a:gd name="adj2" fmla="val 11966911"/>
              </a:avLst>
            </a:prstGeom>
            <a:no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C265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Tints arc">
              <a:extLst>
                <a:ext uri="{FF2B5EF4-FFF2-40B4-BE49-F238E27FC236}">
                  <a16:creationId xmlns:a16="http://schemas.microsoft.com/office/drawing/2014/main" id="{9C9057C3-0317-4AE2-B63C-34EF9693E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7"/>
              <a:ext cx="666228" cy="666228"/>
            </a:xfrm>
            <a:prstGeom prst="arc">
              <a:avLst>
                <a:gd name="adj1" fmla="val 12311790"/>
                <a:gd name="adj2" fmla="val 20215920"/>
              </a:avLst>
            </a:prstGeom>
            <a:noFill/>
            <a:ln w="19050" cap="rnd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ints arc">
              <a:extLst>
                <a:ext uri="{FF2B5EF4-FFF2-40B4-BE49-F238E27FC236}">
                  <a16:creationId xmlns:a16="http://schemas.microsoft.com/office/drawing/2014/main" id="{7533F014-2184-4384-8DB0-BE25D620A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462" y="2205286"/>
              <a:ext cx="666228" cy="666228"/>
            </a:xfrm>
            <a:prstGeom prst="arc">
              <a:avLst>
                <a:gd name="adj1" fmla="val 20526903"/>
                <a:gd name="adj2" fmla="val 5202373"/>
              </a:avLst>
            </a:prstGeom>
            <a:noFill/>
            <a:ln w="19050" cap="rnd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C265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59A00E-931F-480B-BE66-9F658FC60A28}"/>
              </a:ext>
            </a:extLst>
          </p:cNvPr>
          <p:cNvGrpSpPr/>
          <p:nvPr/>
        </p:nvGrpSpPr>
        <p:grpSpPr>
          <a:xfrm>
            <a:off x="1517362" y="4360268"/>
            <a:ext cx="1115568" cy="1069848"/>
            <a:chOff x="2818365" y="3263837"/>
            <a:chExt cx="865839" cy="865839"/>
          </a:xfrm>
        </p:grpSpPr>
        <p:sp>
          <p:nvSpPr>
            <p:cNvPr id="35" name="Oval 136">
              <a:extLst>
                <a:ext uri="{FF2B5EF4-FFF2-40B4-BE49-F238E27FC236}">
                  <a16:creationId xmlns:a16="http://schemas.microsoft.com/office/drawing/2014/main" id="{67F1B4A5-E62A-4065-B952-CDE56ABCBC40}"/>
                </a:ext>
              </a:extLst>
            </p:cNvPr>
            <p:cNvSpPr/>
            <p:nvPr/>
          </p:nvSpPr>
          <p:spPr>
            <a:xfrm>
              <a:off x="2818365" y="3263837"/>
              <a:ext cx="865839" cy="8658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defRPr/>
              </a:pPr>
              <a:r>
                <a:rPr lang="de-DE" sz="2800" b="1" kern="0">
                  <a:solidFill>
                    <a:schemeClr val="tx2"/>
                  </a:solidFill>
                  <a:latin typeface="Calibri Light" panose="020F0302020204030204" pitchFamily="34" charset="0"/>
                  <a:cs typeface="Calibri Light"/>
                </a:rPr>
                <a:t>3</a:t>
              </a:r>
            </a:p>
          </p:txBody>
        </p:sp>
        <p:sp>
          <p:nvSpPr>
            <p:cNvPr id="36" name="Tints arc">
              <a:extLst>
                <a:ext uri="{FF2B5EF4-FFF2-40B4-BE49-F238E27FC236}">
                  <a16:creationId xmlns:a16="http://schemas.microsoft.com/office/drawing/2014/main" id="{019A5373-C665-4F0E-B2EA-3EDFC3599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3471" y="3328945"/>
              <a:ext cx="735625" cy="735625"/>
            </a:xfrm>
            <a:prstGeom prst="arc">
              <a:avLst>
                <a:gd name="adj1" fmla="val 5568853"/>
                <a:gd name="adj2" fmla="val 11966911"/>
              </a:avLst>
            </a:prstGeom>
            <a:noFill/>
            <a:ln w="19050" cap="rnd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7" name="Tints arc">
              <a:extLst>
                <a:ext uri="{FF2B5EF4-FFF2-40B4-BE49-F238E27FC236}">
                  <a16:creationId xmlns:a16="http://schemas.microsoft.com/office/drawing/2014/main" id="{0E3D8D1E-C235-4C7A-8603-A3E8EBD425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3471" y="3328945"/>
              <a:ext cx="735625" cy="735625"/>
            </a:xfrm>
            <a:prstGeom prst="arc">
              <a:avLst>
                <a:gd name="adj1" fmla="val 12311790"/>
                <a:gd name="adj2" fmla="val 20215920"/>
              </a:avLst>
            </a:prstGeom>
            <a:noFill/>
            <a:ln w="19050" cap="rnd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Tints arc">
              <a:extLst>
                <a:ext uri="{FF2B5EF4-FFF2-40B4-BE49-F238E27FC236}">
                  <a16:creationId xmlns:a16="http://schemas.microsoft.com/office/drawing/2014/main" id="{BAB8D99D-1F1D-4E04-A913-A1945620C7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3471" y="3328945"/>
              <a:ext cx="735625" cy="735626"/>
            </a:xfrm>
            <a:prstGeom prst="arc">
              <a:avLst>
                <a:gd name="adj1" fmla="val 20526903"/>
                <a:gd name="adj2" fmla="val 5202373"/>
              </a:avLst>
            </a:prstGeom>
            <a:noFill/>
            <a:ln w="19050" cap="rnd" cmpd="sng" algn="ctr">
              <a:solidFill>
                <a:schemeClr val="bg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2000" b="1" kern="0">
                <a:solidFill>
                  <a:srgbClr val="0C2652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672419FB-6B65-4984-8FA8-CBB955C2E836}"/>
              </a:ext>
            </a:extLst>
          </p:cNvPr>
          <p:cNvSpPr/>
          <p:nvPr/>
        </p:nvSpPr>
        <p:spPr>
          <a:xfrm>
            <a:off x="-1036099" y="516048"/>
            <a:ext cx="1027046" cy="573810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>
              <a:solidFill>
                <a:srgbClr val="0F2F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1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5CF2A5-02FE-49AD-A9D6-A147FD88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54906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27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73E893-D4AB-4DAA-885A-EB873023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06" y="404667"/>
            <a:ext cx="8084526" cy="246221"/>
          </a:xfrm>
        </p:spPr>
        <p:txBody>
          <a:bodyPr/>
          <a:lstStyle/>
          <a:p>
            <a:r>
              <a:rPr lang="en-US"/>
              <a:t>Comps and DCF Models (Financial Models)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669CE-7732-4909-A758-998828A88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8467" y="6390539"/>
            <a:ext cx="6435725" cy="377825"/>
          </a:xfrm>
        </p:spPr>
        <p:txBody>
          <a:bodyPr/>
          <a:lstStyle/>
          <a:p>
            <a:r>
              <a:rPr lang="en-US"/>
              <a:t>Sources: Capital IQ, VSF Estimates</a:t>
            </a:r>
          </a:p>
          <a:p>
            <a:r>
              <a:rPr lang="en-US">
                <a:cs typeface="Calibri"/>
              </a:rPr>
              <a:t>Other expenses not shown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F93790-3D10-4CF2-81F8-D573EA603352}"/>
              </a:ext>
            </a:extLst>
          </p:cNvPr>
          <p:cNvGrpSpPr/>
          <p:nvPr/>
        </p:nvGrpSpPr>
        <p:grpSpPr>
          <a:xfrm>
            <a:off x="525963" y="982064"/>
            <a:ext cx="8123409" cy="247375"/>
            <a:chOff x="546492" y="4877621"/>
            <a:chExt cx="8042158" cy="24737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6F92447-3E75-4FCD-AB41-381EF485761F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15243D-F4AC-4945-9FD2-8C7C1C25728E}"/>
                </a:ext>
              </a:extLst>
            </p:cNvPr>
            <p:cNvSpPr txBox="1"/>
            <p:nvPr/>
          </p:nvSpPr>
          <p:spPr>
            <a:xfrm>
              <a:off x="546492" y="4877621"/>
              <a:ext cx="2457708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Historical and Projected P&amp;L ($MM</a:t>
              </a:r>
              <a:r>
                <a:rPr lang="en-US" sz="1300" b="1"/>
                <a:t>)</a:t>
              </a:r>
            </a:p>
          </p:txBody>
        </p:sp>
      </p:grp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F1B68214-47CC-33AA-B933-6265D4CA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3" y="1717597"/>
            <a:ext cx="8125691" cy="3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21A7F5-6F4F-4449-8706-796B1753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86668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25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2CD9334E-1788-D886-EA73-10ADAC4DC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" r="16150" b="604"/>
          <a:stretch/>
        </p:blipFill>
        <p:spPr>
          <a:xfrm>
            <a:off x="4440030" y="1146870"/>
            <a:ext cx="4221249" cy="3444543"/>
          </a:xfrm>
          <a:prstGeom prst="rect">
            <a:avLst/>
          </a:prstGeom>
        </p:spPr>
      </p:pic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45091532-208F-35C0-4547-DF0708A404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7" t="2098" r="7580" b="353"/>
          <a:stretch/>
        </p:blipFill>
        <p:spPr>
          <a:xfrm>
            <a:off x="334070" y="1329612"/>
            <a:ext cx="4410555" cy="32663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73E893-D4AB-4DAA-885A-EB873023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06" y="404667"/>
            <a:ext cx="8084526" cy="246221"/>
          </a:xfrm>
        </p:spPr>
        <p:txBody>
          <a:bodyPr/>
          <a:lstStyle/>
          <a:p>
            <a:r>
              <a:rPr lang="en-US"/>
              <a:t>Comps and DCF Models (Financial Models)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669CE-7732-4909-A758-998828A88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162" y="6413248"/>
            <a:ext cx="6435725" cy="377825"/>
          </a:xfrm>
        </p:spPr>
        <p:txBody>
          <a:bodyPr/>
          <a:lstStyle/>
          <a:p>
            <a:r>
              <a:rPr lang="en-US"/>
              <a:t>Source: Capital IQ</a:t>
            </a:r>
          </a:p>
          <a:p>
            <a:r>
              <a:rPr lang="en-US">
                <a:cs typeface="Calibri"/>
              </a:rPr>
              <a:t>All data are LTM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F93790-3D10-4CF2-81F8-D573EA603352}"/>
              </a:ext>
            </a:extLst>
          </p:cNvPr>
          <p:cNvGrpSpPr/>
          <p:nvPr/>
        </p:nvGrpSpPr>
        <p:grpSpPr>
          <a:xfrm>
            <a:off x="-167450" y="959355"/>
            <a:ext cx="8778974" cy="224666"/>
            <a:chOff x="-102520" y="4900330"/>
            <a:chExt cx="8691170" cy="22466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6F92447-3E75-4FCD-AB41-381EF485761F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15243D-F4AC-4945-9FD2-8C7C1C25728E}"/>
                </a:ext>
              </a:extLst>
            </p:cNvPr>
            <p:cNvSpPr txBox="1"/>
            <p:nvPr/>
          </p:nvSpPr>
          <p:spPr>
            <a:xfrm>
              <a:off x="-102520" y="4900330"/>
              <a:ext cx="3345397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                Comparable Companies Analysis ($MM</a:t>
              </a:r>
              <a:r>
                <a:rPr lang="en-US" sz="1300" b="1"/>
                <a:t>)</a:t>
              </a:r>
            </a:p>
          </p:txBody>
        </p:sp>
      </p:grpSp>
      <p:pic>
        <p:nvPicPr>
          <p:cNvPr id="13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EE045984-E0E9-0DD6-6377-8FA756A32F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558" r="-353" b="38869"/>
          <a:stretch/>
        </p:blipFill>
        <p:spPr>
          <a:xfrm>
            <a:off x="3106821" y="4438825"/>
            <a:ext cx="500542" cy="1367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E072B7-80A9-1A53-FFA1-AB5092EE9B01}"/>
              </a:ext>
            </a:extLst>
          </p:cNvPr>
          <p:cNvSpPr txBox="1"/>
          <p:nvPr/>
        </p:nvSpPr>
        <p:spPr>
          <a:xfrm>
            <a:off x="1695576" y="1404149"/>
            <a:ext cx="1407933" cy="153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>
                <a:cs typeface="Calibri"/>
              </a:rPr>
              <a:t>EV/EBITDA</a:t>
            </a:r>
            <a:endParaRPr lang="en-US" sz="1000" b="1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6CC5D0-18FD-FFDC-96DE-A563FC054186}"/>
              </a:ext>
            </a:extLst>
          </p:cNvPr>
          <p:cNvSpPr txBox="1"/>
          <p:nvPr/>
        </p:nvSpPr>
        <p:spPr>
          <a:xfrm>
            <a:off x="5870175" y="1366300"/>
            <a:ext cx="1010533" cy="153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>
                <a:cs typeface="Calibri"/>
              </a:rPr>
              <a:t>Price/Earnings</a:t>
            </a:r>
          </a:p>
        </p:txBody>
      </p:sp>
      <p:pic>
        <p:nvPicPr>
          <p:cNvPr id="18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309D70-992F-0F46-D583-983EAB5A6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652" y="4434829"/>
            <a:ext cx="706995" cy="138090"/>
          </a:xfrm>
          <a:prstGeom prst="rect">
            <a:avLst/>
          </a:prstGeom>
        </p:spPr>
      </p:pic>
      <p:pic>
        <p:nvPicPr>
          <p:cNvPr id="19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C7EE1E-E579-EDA2-A532-C42E236D1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685" y="4458875"/>
            <a:ext cx="320950" cy="135418"/>
          </a:xfrm>
          <a:prstGeom prst="rect">
            <a:avLst/>
          </a:prstGeom>
        </p:spPr>
      </p:pic>
      <p:pic>
        <p:nvPicPr>
          <p:cNvPr id="21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2693B5D0-2394-A450-6F23-5BAD87EA4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7884" y="4441593"/>
            <a:ext cx="464770" cy="139700"/>
          </a:xfrm>
          <a:prstGeom prst="rect">
            <a:avLst/>
          </a:prstGeom>
        </p:spPr>
      </p:pic>
      <p:pic>
        <p:nvPicPr>
          <p:cNvPr id="22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DA291D94-B4A4-A056-5221-798FD10834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0779" r="288" b="19803"/>
          <a:stretch/>
        </p:blipFill>
        <p:spPr>
          <a:xfrm>
            <a:off x="484293" y="4449845"/>
            <a:ext cx="401526" cy="13492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8DF3EB03-155B-80F9-7E63-BBEA0B74FAC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2215" r="374" b="31544"/>
          <a:stretch/>
        </p:blipFill>
        <p:spPr>
          <a:xfrm>
            <a:off x="2442058" y="4467005"/>
            <a:ext cx="565958" cy="130718"/>
          </a:xfrm>
          <a:prstGeom prst="rect">
            <a:avLst/>
          </a:prstGeom>
        </p:spPr>
      </p:pic>
      <p:pic>
        <p:nvPicPr>
          <p:cNvPr id="25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4FBB18C3-F8F6-1661-CD70-9FE0F905E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6268" y="4471870"/>
            <a:ext cx="464770" cy="116992"/>
          </a:xfrm>
          <a:prstGeom prst="rect">
            <a:avLst/>
          </a:prstGeom>
        </p:spPr>
      </p:pic>
      <p:pic>
        <p:nvPicPr>
          <p:cNvPr id="26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31255A-0188-D7B2-A80C-63A2C2C7C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017" y="4466444"/>
            <a:ext cx="320950" cy="112710"/>
          </a:xfrm>
          <a:prstGeom prst="rect">
            <a:avLst/>
          </a:prstGeom>
        </p:spPr>
      </p:pic>
      <p:pic>
        <p:nvPicPr>
          <p:cNvPr id="27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53F97BC-F4CD-0940-AC7B-2CB3A69AF0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558" r="-353" b="38869"/>
          <a:stretch/>
        </p:blipFill>
        <p:spPr>
          <a:xfrm>
            <a:off x="4749410" y="4469103"/>
            <a:ext cx="500542" cy="114043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1E2F1FAB-5952-42E6-1487-7D959468E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2215" r="374" b="31544"/>
          <a:stretch/>
        </p:blipFill>
        <p:spPr>
          <a:xfrm>
            <a:off x="7377396" y="4489714"/>
            <a:ext cx="565958" cy="108010"/>
          </a:xfrm>
          <a:prstGeom prst="rect">
            <a:avLst/>
          </a:prstGeom>
        </p:spPr>
      </p:pic>
      <p:pic>
        <p:nvPicPr>
          <p:cNvPr id="2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994E5-602D-943B-F0A6-E8E120A68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845" y="4457537"/>
            <a:ext cx="706995" cy="115382"/>
          </a:xfrm>
          <a:prstGeom prst="rect">
            <a:avLst/>
          </a:prstGeom>
        </p:spPr>
      </p:pic>
      <p:pic>
        <p:nvPicPr>
          <p:cNvPr id="30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642D9FC8-D158-54E2-9526-547A8F5278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0779" r="288" b="19803"/>
          <a:stretch/>
        </p:blipFill>
        <p:spPr>
          <a:xfrm>
            <a:off x="5434769" y="4480123"/>
            <a:ext cx="401526" cy="11221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B534FB-BA77-E161-9F75-B166BB7C0BA1}"/>
              </a:ext>
            </a:extLst>
          </p:cNvPr>
          <p:cNvSpPr txBox="1"/>
          <p:nvPr/>
        </p:nvSpPr>
        <p:spPr>
          <a:xfrm>
            <a:off x="484450" y="3020246"/>
            <a:ext cx="741815" cy="153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>
                <a:cs typeface="Calibri"/>
              </a:rPr>
              <a:t>Mean: 16.1x</a:t>
            </a:r>
            <a:r>
              <a:rPr lang="en-US" sz="1000">
                <a:cs typeface="Calibri"/>
              </a:rPr>
              <a:t> </a:t>
            </a:r>
            <a:endParaRPr lang="en-US" sz="10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BF65F-8580-C4DA-7661-5262F38AB76D}"/>
              </a:ext>
            </a:extLst>
          </p:cNvPr>
          <p:cNvSpPr txBox="1"/>
          <p:nvPr/>
        </p:nvSpPr>
        <p:spPr>
          <a:xfrm>
            <a:off x="4746098" y="2944550"/>
            <a:ext cx="741815" cy="153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>
                <a:cs typeface="Calibri"/>
              </a:rPr>
              <a:t>Mean: 12.2x</a:t>
            </a:r>
            <a:r>
              <a:rPr lang="en-US" sz="1000">
                <a:cs typeface="Calibri"/>
              </a:rPr>
              <a:t> </a:t>
            </a:r>
            <a:endParaRPr lang="en-US" sz="1000" err="1"/>
          </a:p>
        </p:txBody>
      </p:sp>
      <p:pic>
        <p:nvPicPr>
          <p:cNvPr id="9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BA1DBD05-B9C3-C5FD-C536-B58B6C75A9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936" y="4954580"/>
            <a:ext cx="8094861" cy="11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34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73E893-D4AB-4DAA-885A-EB873023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06" y="404667"/>
            <a:ext cx="8084526" cy="246221"/>
          </a:xfrm>
        </p:spPr>
        <p:txBody>
          <a:bodyPr/>
          <a:lstStyle/>
          <a:p>
            <a:r>
              <a:rPr lang="en-US"/>
              <a:t>Comps and DCF Models (Financial Models)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669CE-7732-4909-A758-998828A88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6807" y="6375400"/>
            <a:ext cx="6435725" cy="377825"/>
          </a:xfrm>
        </p:spPr>
        <p:txBody>
          <a:bodyPr/>
          <a:lstStyle/>
          <a:p>
            <a:r>
              <a:rPr lang="en-US"/>
              <a:t>Source: Capital IQ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F93790-3D10-4CF2-81F8-D573EA603352}"/>
              </a:ext>
            </a:extLst>
          </p:cNvPr>
          <p:cNvGrpSpPr/>
          <p:nvPr/>
        </p:nvGrpSpPr>
        <p:grpSpPr>
          <a:xfrm>
            <a:off x="510295" y="982809"/>
            <a:ext cx="8139077" cy="246630"/>
            <a:chOff x="530980" y="4878366"/>
            <a:chExt cx="8057670" cy="2466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6F92447-3E75-4FCD-AB41-381EF485761F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15243D-F4AC-4945-9FD2-8C7C1C25728E}"/>
                </a:ext>
              </a:extLst>
            </p:cNvPr>
            <p:cNvSpPr txBox="1"/>
            <p:nvPr/>
          </p:nvSpPr>
          <p:spPr>
            <a:xfrm>
              <a:off x="530980" y="4878366"/>
              <a:ext cx="2010754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Discounted Cash Flow ($MM</a:t>
              </a:r>
              <a:r>
                <a:rPr lang="en-US" sz="1300" b="1"/>
                <a:t>)</a:t>
              </a:r>
            </a:p>
          </p:txBody>
        </p:sp>
      </p:grpSp>
      <p:pic>
        <p:nvPicPr>
          <p:cNvPr id="18" name="Picture 18" descr="Table&#10;&#10;Description automatically generated">
            <a:extLst>
              <a:ext uri="{FF2B5EF4-FFF2-40B4-BE49-F238E27FC236}">
                <a16:creationId xmlns:a16="http://schemas.microsoft.com/office/drawing/2014/main" id="{E8F1788E-513F-BFF2-067D-A380AF56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996" y="1329369"/>
            <a:ext cx="2447989" cy="2617229"/>
          </a:xfrm>
          <a:prstGeom prst="rect">
            <a:avLst/>
          </a:prstGeom>
        </p:spPr>
      </p:pic>
      <p:pic>
        <p:nvPicPr>
          <p:cNvPr id="19" name="Picture 19" descr="Table&#10;&#10;Description automatically generated">
            <a:extLst>
              <a:ext uri="{FF2B5EF4-FFF2-40B4-BE49-F238E27FC236}">
                <a16:creationId xmlns:a16="http://schemas.microsoft.com/office/drawing/2014/main" id="{F2474072-8A09-FE91-137B-84AC19063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96" y="4110117"/>
            <a:ext cx="2447988" cy="2210588"/>
          </a:xfrm>
          <a:prstGeom prst="rect">
            <a:avLst/>
          </a:prstGeom>
        </p:spPr>
      </p:pic>
      <p:pic>
        <p:nvPicPr>
          <p:cNvPr id="2" name="Picture 4" descr="Table&#10;&#10;Description automatically generated">
            <a:extLst>
              <a:ext uri="{FF2B5EF4-FFF2-40B4-BE49-F238E27FC236}">
                <a16:creationId xmlns:a16="http://schemas.microsoft.com/office/drawing/2014/main" id="{4917BB0C-274E-EEE7-25C3-9ADE85C20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15" y="1292321"/>
            <a:ext cx="6020809" cy="2759451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C981B8DE-F33C-CBAA-DAC0-0557B7F4A3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05" r="129" b="8321"/>
          <a:stretch/>
        </p:blipFill>
        <p:spPr>
          <a:xfrm>
            <a:off x="448189" y="4262958"/>
            <a:ext cx="6078268" cy="19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6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22F33D-F8F8-41B4-8578-85AE55F22C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879" y="2620666"/>
            <a:ext cx="8084526" cy="620170"/>
          </a:xfrm>
        </p:spPr>
        <p:txBody>
          <a:bodyPr vert="horz" lIns="0" tIns="0" rIns="0" bIns="0" rtlCol="0" anchor="t">
            <a:spAutoFit/>
          </a:bodyPr>
          <a:lstStyle/>
          <a:p>
            <a:pPr algn="ctr"/>
            <a:r>
              <a:rPr lang="en-US" sz="4000">
                <a:latin typeface="Calibri"/>
                <a:cs typeface="Calibri"/>
              </a:rPr>
              <a:t>DISCUSSION</a:t>
            </a:r>
            <a:endParaRPr lang="en-US" sz="400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D55FF4-773A-45B5-8414-16645168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pic>
        <p:nvPicPr>
          <p:cNvPr id="7" name="Picture 2" descr="Merck | Home">
            <a:extLst>
              <a:ext uri="{FF2B5EF4-FFF2-40B4-BE49-F238E27FC236}">
                <a16:creationId xmlns:a16="http://schemas.microsoft.com/office/drawing/2014/main" id="{A7119908-FC1B-F04C-938A-420DDFD1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58" y="6379033"/>
            <a:ext cx="1271683" cy="48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3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4BC37-002C-4C7B-B769-FA19884ED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973"/>
            <a:ext cx="8084526" cy="186077"/>
          </a:xfrm>
        </p:spPr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CE84CF-7662-4AE8-B66E-12DB1F6D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Merck Overview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67879-4C0F-4060-A1C6-BE4E59A73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0714" y="6507310"/>
            <a:ext cx="6435725" cy="118330"/>
          </a:xfrm>
        </p:spPr>
        <p:txBody>
          <a:bodyPr/>
          <a:lstStyle/>
          <a:p>
            <a:r>
              <a:rPr lang="en-US"/>
              <a:t>Sources: </a:t>
            </a:r>
            <a:r>
              <a:rPr lang="en-US" err="1"/>
              <a:t>Drugwatch</a:t>
            </a:r>
            <a:r>
              <a:rPr lang="en-US"/>
              <a:t>, Fortune, Company Website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333F5C-6E90-4BCE-B500-2179AE4734ED}"/>
              </a:ext>
            </a:extLst>
          </p:cNvPr>
          <p:cNvGrpSpPr/>
          <p:nvPr/>
        </p:nvGrpSpPr>
        <p:grpSpPr>
          <a:xfrm>
            <a:off x="526633" y="972667"/>
            <a:ext cx="3892159" cy="209288"/>
            <a:chOff x="529007" y="944586"/>
            <a:chExt cx="3892159" cy="209288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15C2012-6FB6-4ADF-BE6C-FB50F24612A7}"/>
                </a:ext>
              </a:extLst>
            </p:cNvPr>
            <p:cNvCxnSpPr/>
            <p:nvPr/>
          </p:nvCxnSpPr>
          <p:spPr>
            <a:xfrm>
              <a:off x="529007" y="1142748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D72A3D-C402-4924-95B9-297040354440}"/>
                </a:ext>
              </a:extLst>
            </p:cNvPr>
            <p:cNvSpPr txBox="1"/>
            <p:nvPr/>
          </p:nvSpPr>
          <p:spPr>
            <a:xfrm>
              <a:off x="529007" y="944586"/>
              <a:ext cx="659540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r>
                <a:rPr lang="en-US" sz="1300" b="1">
                  <a:solidFill>
                    <a:srgbClr val="0C2652"/>
                  </a:solidFill>
                </a:rPr>
                <a:t>Overview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0148AE9-B6E6-4DC5-B24A-5EF977F5E32A}"/>
              </a:ext>
            </a:extLst>
          </p:cNvPr>
          <p:cNvSpPr txBox="1"/>
          <p:nvPr/>
        </p:nvSpPr>
        <p:spPr>
          <a:xfrm>
            <a:off x="529006" y="1195928"/>
            <a:ext cx="3870933" cy="13697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400"/>
              </a:spcAft>
              <a:defRPr/>
            </a:pPr>
            <a:r>
              <a:rPr lang="en-US" sz="900" b="1" dirty="0">
                <a:solidFill>
                  <a:srgbClr val="6C6C6B"/>
                </a:solidFill>
              </a:rPr>
              <a:t>Headquarters: 	Rahway, NJ</a:t>
            </a:r>
            <a:r>
              <a:rPr lang="en-US" sz="900" dirty="0">
                <a:solidFill>
                  <a:srgbClr val="6C6C6B"/>
                </a:solidFill>
              </a:rPr>
              <a:t> </a:t>
            </a:r>
          </a:p>
          <a:p>
            <a:pPr>
              <a:spcAft>
                <a:spcPts val="400"/>
              </a:spcAft>
              <a:defRPr/>
            </a:pPr>
            <a:r>
              <a:rPr lang="en-US" sz="900" b="1" dirty="0">
                <a:solidFill>
                  <a:srgbClr val="6C6C6B"/>
                </a:solidFill>
              </a:rPr>
              <a:t>Founded:	 	1891</a:t>
            </a:r>
            <a:endParaRPr lang="en-US" sz="900" dirty="0">
              <a:solidFill>
                <a:srgbClr val="6C6C6B"/>
              </a:solidFill>
            </a:endParaRPr>
          </a:p>
          <a:p>
            <a:pPr>
              <a:spcAft>
                <a:spcPts val="400"/>
              </a:spcAft>
              <a:defRPr/>
            </a:pPr>
            <a:r>
              <a:rPr lang="en-US" sz="900" b="1" dirty="0">
                <a:solidFill>
                  <a:srgbClr val="6C6C6B"/>
                </a:solidFill>
              </a:rPr>
              <a:t>Employees: 	68,000</a:t>
            </a:r>
            <a:endParaRPr lang="en-US" sz="900" dirty="0">
              <a:solidFill>
                <a:srgbClr val="6C6C6B"/>
              </a:solidFill>
            </a:endParaRPr>
          </a:p>
          <a:p>
            <a:pPr marL="914400" indent="-914400">
              <a:spcAft>
                <a:spcPts val="400"/>
              </a:spcAft>
              <a:defRPr/>
            </a:pPr>
            <a:r>
              <a:rPr lang="en-US" sz="900" b="1" dirty="0">
                <a:solidFill>
                  <a:srgbClr val="6C6C6B"/>
                </a:solidFill>
              </a:rPr>
              <a:t>Description: 	American multinational pharmaceutical company that delivers innovative health solutions through its prescription medicines, vaccines, animal health products, and biological therapies segments. </a:t>
            </a:r>
            <a:endParaRPr lang="en-US" sz="900" dirty="0">
              <a:solidFill>
                <a:srgbClr val="6C6C6B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1F9BED-970B-40DA-8D1F-2388DEDF2443}"/>
              </a:ext>
            </a:extLst>
          </p:cNvPr>
          <p:cNvGrpSpPr/>
          <p:nvPr/>
        </p:nvGrpSpPr>
        <p:grpSpPr>
          <a:xfrm>
            <a:off x="4718223" y="937537"/>
            <a:ext cx="3917999" cy="1427776"/>
            <a:chOff x="4718223" y="937537"/>
            <a:chExt cx="3917999" cy="14277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1670324-BE60-4079-89AE-8FB4EF617E39}"/>
                </a:ext>
              </a:extLst>
            </p:cNvPr>
            <p:cNvGrpSpPr/>
            <p:nvPr/>
          </p:nvGrpSpPr>
          <p:grpSpPr>
            <a:xfrm>
              <a:off x="4718223" y="937537"/>
              <a:ext cx="3892159" cy="233292"/>
              <a:chOff x="4606204" y="819038"/>
              <a:chExt cx="4114800" cy="233292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26A2A2B-8FBA-470E-A8BB-BD5BEC49FC80}"/>
                  </a:ext>
                </a:extLst>
              </p:cNvPr>
              <p:cNvCxnSpPr/>
              <p:nvPr/>
            </p:nvCxnSpPr>
            <p:spPr>
              <a:xfrm>
                <a:off x="4606204" y="1052330"/>
                <a:ext cx="4114800" cy="0"/>
              </a:xfrm>
              <a:prstGeom prst="straightConnector1">
                <a:avLst/>
              </a:prstGeom>
              <a:ln w="12700">
                <a:solidFill>
                  <a:srgbClr val="0C265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30FF8A5-57E3-493B-8B26-D0FE399FE492}"/>
                  </a:ext>
                </a:extLst>
              </p:cNvPr>
              <p:cNvSpPr txBox="1"/>
              <p:nvPr/>
            </p:nvSpPr>
            <p:spPr>
              <a:xfrm>
                <a:off x="4632973" y="819038"/>
                <a:ext cx="1457712" cy="228104"/>
              </a:xfrm>
              <a:prstGeom prst="rect">
                <a:avLst/>
              </a:prstGeom>
            </p:spPr>
            <p:txBody>
              <a:bodyPr vert="horz" wrap="none" lIns="0" tIns="0" rIns="0" bIns="9144" rtlCol="0" anchor="ctr">
                <a:spAutoFit/>
              </a:bodyPr>
              <a:lstStyle/>
              <a:p>
                <a:r>
                  <a:rPr lang="en-US" sz="1300" b="1">
                    <a:solidFill>
                      <a:srgbClr val="0C2652"/>
                    </a:solidFill>
                  </a:rPr>
                  <a:t>Company Highlights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931383-F306-4C7A-A118-063A20B81F44}"/>
                </a:ext>
              </a:extLst>
            </p:cNvPr>
            <p:cNvSpPr/>
            <p:nvPr/>
          </p:nvSpPr>
          <p:spPr>
            <a:xfrm>
              <a:off x="4744063" y="1377820"/>
              <a:ext cx="1173092" cy="987493"/>
            </a:xfrm>
            <a:prstGeom prst="rect">
              <a:avLst/>
            </a:prstGeom>
            <a:solidFill>
              <a:srgbClr val="82B3DB"/>
            </a:solidFill>
            <a:ln>
              <a:solidFill>
                <a:srgbClr val="82B3D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rgbClr val="0C2652"/>
                  </a:solidFill>
                </a:rPr>
                <a:t>130+</a:t>
              </a:r>
              <a:r>
                <a:rPr lang="en-US" sz="1400">
                  <a:solidFill>
                    <a:srgbClr val="0C2652"/>
                  </a:solidFill>
                </a:rPr>
                <a:t> </a:t>
              </a:r>
              <a:r>
                <a:rPr lang="en-US" sz="1000">
                  <a:solidFill>
                    <a:schemeClr val="bg1"/>
                  </a:solidFill>
                </a:rPr>
                <a:t>years</a:t>
              </a:r>
              <a:r>
                <a:rPr lang="en-US" sz="1400">
                  <a:solidFill>
                    <a:srgbClr val="0C2652"/>
                  </a:solidFill>
                </a:rPr>
                <a:t> </a:t>
              </a:r>
              <a:r>
                <a:rPr lang="en-US" sz="1000">
                  <a:solidFill>
                    <a:schemeClr val="bg1"/>
                  </a:solidFill>
                </a:rPr>
                <a:t>bringing </a:t>
              </a:r>
              <a:r>
                <a:rPr lang="en-US" sz="1000" b="0" i="0">
                  <a:solidFill>
                    <a:schemeClr val="bg1"/>
                  </a:solidFill>
                  <a:effectLst/>
                </a:rPr>
                <a:t>hope to humanity through the development of medicines and vaccines</a:t>
              </a:r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75D14F-ED99-4358-ACA4-9F579B845341}"/>
                </a:ext>
              </a:extLst>
            </p:cNvPr>
            <p:cNvSpPr/>
            <p:nvPr/>
          </p:nvSpPr>
          <p:spPr>
            <a:xfrm>
              <a:off x="6103598" y="1368746"/>
              <a:ext cx="1173091" cy="987477"/>
            </a:xfrm>
            <a:prstGeom prst="rect">
              <a:avLst/>
            </a:prstGeom>
            <a:solidFill>
              <a:srgbClr val="82B3DB"/>
            </a:solidFill>
            <a:ln>
              <a:solidFill>
                <a:srgbClr val="82B3D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C2652"/>
                  </a:solidFill>
                </a:rPr>
                <a:t>$12.2 </a:t>
              </a:r>
              <a:r>
                <a:rPr lang="en-US" sz="1000" dirty="0">
                  <a:solidFill>
                    <a:schemeClr val="bg1"/>
                  </a:solidFill>
                </a:rPr>
                <a:t>billion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spent in 2022 on finding new cures and solutions 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AA957B-9BF5-4E00-8CCF-91F1BCA2E718}"/>
                </a:ext>
              </a:extLst>
            </p:cNvPr>
            <p:cNvSpPr/>
            <p:nvPr/>
          </p:nvSpPr>
          <p:spPr>
            <a:xfrm>
              <a:off x="7463132" y="1368721"/>
              <a:ext cx="1173090" cy="987502"/>
            </a:xfrm>
            <a:prstGeom prst="rect">
              <a:avLst/>
            </a:prstGeom>
            <a:solidFill>
              <a:srgbClr val="82B3DB"/>
            </a:solidFill>
            <a:ln>
              <a:solidFill>
                <a:srgbClr val="82B3D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rgbClr val="0C2652"/>
                  </a:solidFill>
                </a:rPr>
                <a:t>68,000 </a:t>
              </a:r>
              <a:r>
                <a:rPr lang="en-US" sz="1000"/>
                <a:t>employees working around the world to make a lasting impact on health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09B7AA-D31B-4C02-86DC-72BEEFD92317}"/>
              </a:ext>
            </a:extLst>
          </p:cNvPr>
          <p:cNvGrpSpPr/>
          <p:nvPr/>
        </p:nvGrpSpPr>
        <p:grpSpPr>
          <a:xfrm>
            <a:off x="523431" y="3921261"/>
            <a:ext cx="3876508" cy="247730"/>
            <a:chOff x="-310549" y="4877266"/>
            <a:chExt cx="8042158" cy="24773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08AE0A6-F9CD-4946-B578-22DA709E9D22}"/>
                </a:ext>
              </a:extLst>
            </p:cNvPr>
            <p:cNvCxnSpPr/>
            <p:nvPr/>
          </p:nvCxnSpPr>
          <p:spPr>
            <a:xfrm>
              <a:off x="-310549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812D76-4634-4F0D-B75F-C2C8BBFF70E3}"/>
                </a:ext>
              </a:extLst>
            </p:cNvPr>
            <p:cNvSpPr txBox="1"/>
            <p:nvPr/>
          </p:nvSpPr>
          <p:spPr>
            <a:xfrm>
              <a:off x="-310549" y="4877266"/>
              <a:ext cx="3488642" cy="209288"/>
            </a:xfrm>
            <a:prstGeom prst="rect">
              <a:avLst/>
            </a:prstGeom>
          </p:spPr>
          <p:txBody>
            <a:bodyPr vert="horz" wrap="square" lIns="0" tIns="0" rIns="0" bIns="9144" rtlCol="0" anchor="ctr">
              <a:spAutoFit/>
            </a:bodyPr>
            <a:lstStyle/>
            <a:p>
              <a:r>
                <a:rPr lang="en-US" sz="1300" b="1">
                  <a:solidFill>
                    <a:srgbClr val="0C2652"/>
                  </a:solidFill>
                </a:rPr>
                <a:t>Trusted Brands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1BED0-3EC1-48D8-A05F-23823A6681A3}"/>
              </a:ext>
            </a:extLst>
          </p:cNvPr>
          <p:cNvGrpSpPr/>
          <p:nvPr/>
        </p:nvGrpSpPr>
        <p:grpSpPr>
          <a:xfrm>
            <a:off x="4758858" y="4618536"/>
            <a:ext cx="3876511" cy="1828106"/>
            <a:chOff x="441912" y="4615450"/>
            <a:chExt cx="3892164" cy="182810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E09D02-F2F2-413E-9452-076279EEAF70}"/>
                </a:ext>
              </a:extLst>
            </p:cNvPr>
            <p:cNvGrpSpPr/>
            <p:nvPr/>
          </p:nvGrpSpPr>
          <p:grpSpPr>
            <a:xfrm>
              <a:off x="441912" y="4615450"/>
              <a:ext cx="3892164" cy="222773"/>
              <a:chOff x="-310557" y="4902223"/>
              <a:chExt cx="8042166" cy="222773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D8D6B47-25B4-42BA-B4D0-A2F9422E38CD}"/>
                  </a:ext>
                </a:extLst>
              </p:cNvPr>
              <p:cNvCxnSpPr/>
              <p:nvPr/>
            </p:nvCxnSpPr>
            <p:spPr>
              <a:xfrm>
                <a:off x="-310549" y="5124996"/>
                <a:ext cx="8042158" cy="0"/>
              </a:xfrm>
              <a:prstGeom prst="straightConnector1">
                <a:avLst/>
              </a:prstGeom>
              <a:ln w="12700">
                <a:solidFill>
                  <a:srgbClr val="0C265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E0F12FF-A6C7-48FE-B7C5-8D4DE2448885}"/>
                  </a:ext>
                </a:extLst>
              </p:cNvPr>
              <p:cNvSpPr txBox="1"/>
              <p:nvPr/>
            </p:nvSpPr>
            <p:spPr>
              <a:xfrm>
                <a:off x="-310557" y="4902223"/>
                <a:ext cx="5325474" cy="209288"/>
              </a:xfrm>
              <a:prstGeom prst="rect">
                <a:avLst/>
              </a:prstGeom>
            </p:spPr>
            <p:txBody>
              <a:bodyPr vert="horz" wrap="square" lIns="0" tIns="0" rIns="0" bIns="9144" rtlCol="0" anchor="ctr">
                <a:spAutoFit/>
              </a:bodyPr>
              <a:lstStyle/>
              <a:p>
                <a:r>
                  <a:rPr lang="en-US" sz="1300" b="1">
                    <a:solidFill>
                      <a:srgbClr val="0C2652"/>
                    </a:solidFill>
                  </a:rPr>
                  <a:t>Market Leadership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AA262-DBAA-44BE-99A3-EAF42F027FE2}"/>
                </a:ext>
              </a:extLst>
            </p:cNvPr>
            <p:cNvSpPr txBox="1"/>
            <p:nvPr/>
          </p:nvSpPr>
          <p:spPr>
            <a:xfrm>
              <a:off x="441915" y="4859529"/>
              <a:ext cx="3867073" cy="124795"/>
            </a:xfrm>
            <a:prstGeom prst="rect">
              <a:avLst/>
            </a:prstGeom>
          </p:spPr>
          <p:txBody>
            <a:bodyPr vert="horz" wrap="square" lIns="0" tIns="0" rIns="0" bIns="0" numCol="1" rtlCol="0">
              <a:noAutofit/>
            </a:bodyPr>
            <a:lstStyle/>
            <a:p>
              <a:r>
                <a:rPr lang="en-US" sz="1000" b="1">
                  <a:solidFill>
                    <a:srgbClr val="002060"/>
                  </a:solidFill>
                </a:rPr>
                <a:t>Merck is a leader in the following areas</a:t>
              </a:r>
              <a:endParaRPr lang="en-US" sz="900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B60056-9C36-4AD5-BA31-D6765F7B3926}"/>
                </a:ext>
              </a:extLst>
            </p:cNvPr>
            <p:cNvSpPr txBox="1"/>
            <p:nvPr/>
          </p:nvSpPr>
          <p:spPr>
            <a:xfrm>
              <a:off x="1139983" y="5529156"/>
              <a:ext cx="914400" cy="914400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endParaRPr lang="en-US" sz="1000" err="1"/>
            </a:p>
          </p:txBody>
        </p:sp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4DD3D966-60CB-4DE7-BDC1-DFC53EC7CB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40509084"/>
                </p:ext>
              </p:extLst>
            </p:nvPr>
          </p:nvGraphicFramePr>
          <p:xfrm>
            <a:off x="441915" y="5061520"/>
            <a:ext cx="3867073" cy="1184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2CCA1C-9F1D-4735-B4F8-3DDC9702EE09}"/>
              </a:ext>
            </a:extLst>
          </p:cNvPr>
          <p:cNvGrpSpPr/>
          <p:nvPr/>
        </p:nvGrpSpPr>
        <p:grpSpPr>
          <a:xfrm>
            <a:off x="4718223" y="2569117"/>
            <a:ext cx="3932798" cy="1961216"/>
            <a:chOff x="5009691" y="4637687"/>
            <a:chExt cx="3933660" cy="196121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AFF85A-941C-46A2-83BD-981015E67B40}"/>
                </a:ext>
              </a:extLst>
            </p:cNvPr>
            <p:cNvGrpSpPr/>
            <p:nvPr/>
          </p:nvGrpSpPr>
          <p:grpSpPr>
            <a:xfrm>
              <a:off x="5035536" y="4637687"/>
              <a:ext cx="3892160" cy="209288"/>
              <a:chOff x="-310549" y="4924460"/>
              <a:chExt cx="8042158" cy="209288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DD69057-2A62-4480-AA46-289A640CACAA}"/>
                  </a:ext>
                </a:extLst>
              </p:cNvPr>
              <p:cNvCxnSpPr/>
              <p:nvPr/>
            </p:nvCxnSpPr>
            <p:spPr>
              <a:xfrm>
                <a:off x="-310549" y="5124996"/>
                <a:ext cx="8042158" cy="0"/>
              </a:xfrm>
              <a:prstGeom prst="straightConnector1">
                <a:avLst/>
              </a:prstGeom>
              <a:ln w="12700">
                <a:solidFill>
                  <a:srgbClr val="0C265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A3E5895-7C92-41DC-8872-E11519155C3C}"/>
                  </a:ext>
                </a:extLst>
              </p:cNvPr>
              <p:cNvSpPr txBox="1"/>
              <p:nvPr/>
            </p:nvSpPr>
            <p:spPr>
              <a:xfrm>
                <a:off x="-310549" y="4924460"/>
                <a:ext cx="5874336" cy="209288"/>
              </a:xfrm>
              <a:prstGeom prst="rect">
                <a:avLst/>
              </a:prstGeom>
            </p:spPr>
            <p:txBody>
              <a:bodyPr vert="horz" wrap="square" lIns="0" tIns="0" rIns="0" bIns="9144" rtlCol="0" anchor="ctr">
                <a:spAutoFit/>
              </a:bodyPr>
              <a:lstStyle/>
              <a:p>
                <a:r>
                  <a:rPr lang="en-US" sz="1300" b="1">
                    <a:solidFill>
                      <a:srgbClr val="0C2652"/>
                    </a:solidFill>
                  </a:rPr>
                  <a:t>Advancing Innovation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48F10D-C745-4B70-9673-E0573025DE41}"/>
                </a:ext>
              </a:extLst>
            </p:cNvPr>
            <p:cNvSpPr txBox="1"/>
            <p:nvPr/>
          </p:nvSpPr>
          <p:spPr>
            <a:xfrm>
              <a:off x="5035018" y="4875168"/>
              <a:ext cx="3380014" cy="9912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000" b="1">
                  <a:solidFill>
                    <a:srgbClr val="002060"/>
                  </a:solidFill>
                </a:rPr>
                <a:t>Merck is constantly advancing innovation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92CB2EC-1CF3-4666-BC3F-F9B1CE6681DA}"/>
                </a:ext>
              </a:extLst>
            </p:cNvPr>
            <p:cNvSpPr txBox="1"/>
            <p:nvPr/>
          </p:nvSpPr>
          <p:spPr>
            <a:xfrm>
              <a:off x="5009691" y="6064802"/>
              <a:ext cx="1290369" cy="36091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000">
                  <a:solidFill>
                    <a:srgbClr val="004F71"/>
                  </a:solidFill>
                </a:rPr>
                <a:t>Pioneering New Vaccines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1140EE4-7EC4-4ECD-BE11-1D541C0B4337}"/>
                </a:ext>
              </a:extLst>
            </p:cNvPr>
            <p:cNvSpPr txBox="1"/>
            <p:nvPr/>
          </p:nvSpPr>
          <p:spPr>
            <a:xfrm>
              <a:off x="6455784" y="6051369"/>
              <a:ext cx="1066465" cy="22295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000">
                  <a:solidFill>
                    <a:srgbClr val="004F71"/>
                  </a:solidFill>
                </a:rPr>
                <a:t>Data Science Partnerships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B3E2895-4A56-46C4-872A-3682FB6C601D}"/>
                </a:ext>
              </a:extLst>
            </p:cNvPr>
            <p:cNvSpPr txBox="1"/>
            <p:nvPr/>
          </p:nvSpPr>
          <p:spPr>
            <a:xfrm>
              <a:off x="7652982" y="6059975"/>
              <a:ext cx="1290369" cy="53892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000">
                  <a:solidFill>
                    <a:srgbClr val="004F71"/>
                  </a:solidFill>
                </a:rPr>
                <a:t>Accelerating Global Access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A846CC-8709-45AC-9FB4-0219AECB3D33}"/>
              </a:ext>
            </a:extLst>
          </p:cNvPr>
          <p:cNvGrpSpPr/>
          <p:nvPr/>
        </p:nvGrpSpPr>
        <p:grpSpPr>
          <a:xfrm>
            <a:off x="546499" y="2565674"/>
            <a:ext cx="3852428" cy="936942"/>
            <a:chOff x="468260" y="2565675"/>
            <a:chExt cx="3892159" cy="9369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B70AFD-38B0-4E28-9737-61ABE06BEEB0}"/>
                </a:ext>
              </a:extLst>
            </p:cNvPr>
            <p:cNvGrpSpPr/>
            <p:nvPr/>
          </p:nvGrpSpPr>
          <p:grpSpPr>
            <a:xfrm>
              <a:off x="468260" y="2565675"/>
              <a:ext cx="3892159" cy="209288"/>
              <a:chOff x="4633522" y="909764"/>
              <a:chExt cx="4114800" cy="209288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96703BF-9FB5-40B1-A32C-6FECB3E18BCA}"/>
                  </a:ext>
                </a:extLst>
              </p:cNvPr>
              <p:cNvCxnSpPr/>
              <p:nvPr/>
            </p:nvCxnSpPr>
            <p:spPr>
              <a:xfrm>
                <a:off x="4633522" y="1119052"/>
                <a:ext cx="4114800" cy="0"/>
              </a:xfrm>
              <a:prstGeom prst="straightConnector1">
                <a:avLst/>
              </a:prstGeom>
              <a:ln w="12700">
                <a:solidFill>
                  <a:srgbClr val="0C265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97A998-FA5A-41E8-80E4-3FE05B6B9C9D}"/>
                  </a:ext>
                </a:extLst>
              </p:cNvPr>
              <p:cNvSpPr txBox="1"/>
              <p:nvPr/>
            </p:nvSpPr>
            <p:spPr>
              <a:xfrm>
                <a:off x="4633522" y="909764"/>
                <a:ext cx="1036826" cy="209288"/>
              </a:xfrm>
              <a:prstGeom prst="rect">
                <a:avLst/>
              </a:prstGeom>
            </p:spPr>
            <p:txBody>
              <a:bodyPr vert="horz" wrap="none" lIns="0" tIns="0" rIns="0" bIns="9144" rtlCol="0" anchor="ctr">
                <a:spAutoFit/>
              </a:bodyPr>
              <a:lstStyle/>
              <a:p>
                <a:r>
                  <a:rPr lang="en-US" sz="1300" b="1">
                    <a:solidFill>
                      <a:srgbClr val="0C2652"/>
                    </a:solidFill>
                  </a:rPr>
                  <a:t>Product Areas</a:t>
                </a:r>
              </a:p>
            </p:txBody>
          </p:sp>
        </p:grpSp>
        <p:sp>
          <p:nvSpPr>
            <p:cNvPr id="56" name="Flowchart: Connector 55">
              <a:extLst>
                <a:ext uri="{FF2B5EF4-FFF2-40B4-BE49-F238E27FC236}">
                  <a16:creationId xmlns:a16="http://schemas.microsoft.com/office/drawing/2014/main" id="{08C75017-E8E6-476E-9AF9-E60F90718170}"/>
                </a:ext>
              </a:extLst>
            </p:cNvPr>
            <p:cNvSpPr/>
            <p:nvPr/>
          </p:nvSpPr>
          <p:spPr>
            <a:xfrm>
              <a:off x="3672700" y="2929929"/>
              <a:ext cx="558717" cy="572688"/>
            </a:xfrm>
            <a:prstGeom prst="flowChartConnector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F0FE3069-4A74-4355-8632-689B6BE01CF0}"/>
                </a:ext>
              </a:extLst>
            </p:cNvPr>
            <p:cNvSpPr/>
            <p:nvPr/>
          </p:nvSpPr>
          <p:spPr>
            <a:xfrm>
              <a:off x="546185" y="2887380"/>
              <a:ext cx="558717" cy="572688"/>
            </a:xfrm>
            <a:prstGeom prst="flowChartConnector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  <p:sp>
          <p:nvSpPr>
            <p:cNvPr id="69" name="Flowchart: Connector 68">
              <a:extLst>
                <a:ext uri="{FF2B5EF4-FFF2-40B4-BE49-F238E27FC236}">
                  <a16:creationId xmlns:a16="http://schemas.microsoft.com/office/drawing/2014/main" id="{B5892FA7-02DB-44C2-BEA5-2E106E515504}"/>
                </a:ext>
              </a:extLst>
            </p:cNvPr>
            <p:cNvSpPr/>
            <p:nvPr/>
          </p:nvSpPr>
          <p:spPr>
            <a:xfrm>
              <a:off x="2668637" y="2918873"/>
              <a:ext cx="558717" cy="572688"/>
            </a:xfrm>
            <a:prstGeom prst="flowChartConnector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endParaRPr lang="en-US" sz="1200" kern="0" err="1">
                <a:solidFill>
                  <a:srgbClr val="0F2F45"/>
                </a:solidFill>
              </a:endParaRPr>
            </a:p>
          </p:txBody>
        </p:sp>
      </p:grp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2A9BC6AE-EAD2-431C-9AD5-930D6032FF9D}"/>
              </a:ext>
            </a:extLst>
          </p:cNvPr>
          <p:cNvSpPr/>
          <p:nvPr/>
        </p:nvSpPr>
        <p:spPr>
          <a:xfrm>
            <a:off x="1668388" y="2881657"/>
            <a:ext cx="558717" cy="604928"/>
          </a:xfrm>
          <a:prstGeom prst="flowChartConnector">
            <a:avLst/>
          </a:prstGeom>
          <a:solidFill>
            <a:srgbClr val="82B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endParaRPr lang="en-US" sz="1200" kern="0" err="1">
              <a:solidFill>
                <a:srgbClr val="0F2F4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311ED8-4200-F140-A77F-DC758D0912C1}"/>
              </a:ext>
            </a:extLst>
          </p:cNvPr>
          <p:cNvSpPr txBox="1"/>
          <p:nvPr/>
        </p:nvSpPr>
        <p:spPr>
          <a:xfrm>
            <a:off x="560392" y="3619234"/>
            <a:ext cx="1066231" cy="2029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000"/>
              <a:t>Pharmaceutical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34A1836-3A21-DB47-9801-04C3D461EEC1}"/>
              </a:ext>
            </a:extLst>
          </p:cNvPr>
          <p:cNvSpPr txBox="1"/>
          <p:nvPr/>
        </p:nvSpPr>
        <p:spPr>
          <a:xfrm>
            <a:off x="1738821" y="3614780"/>
            <a:ext cx="614654" cy="2092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000"/>
              <a:t>Vaccines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FA1EF7-48AD-0848-BFF4-2D1140BF9AB6}"/>
              </a:ext>
            </a:extLst>
          </p:cNvPr>
          <p:cNvSpPr txBox="1"/>
          <p:nvPr/>
        </p:nvSpPr>
        <p:spPr>
          <a:xfrm>
            <a:off x="2633942" y="3632960"/>
            <a:ext cx="942816" cy="1697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000"/>
              <a:t>Animal Health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2C9525-4934-5B48-942D-4E90E90D8AF2}"/>
              </a:ext>
            </a:extLst>
          </p:cNvPr>
          <p:cNvSpPr txBox="1"/>
          <p:nvPr/>
        </p:nvSpPr>
        <p:spPr>
          <a:xfrm>
            <a:off x="3658775" y="3629876"/>
            <a:ext cx="768511" cy="2146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n-US" sz="1000"/>
              <a:t>Bio Therapies</a:t>
            </a:r>
          </a:p>
        </p:txBody>
      </p:sp>
      <p:pic>
        <p:nvPicPr>
          <p:cNvPr id="31" name="Graphic 30" descr="Needle with solid fill">
            <a:extLst>
              <a:ext uri="{FF2B5EF4-FFF2-40B4-BE49-F238E27FC236}">
                <a16:creationId xmlns:a16="http://schemas.microsoft.com/office/drawing/2014/main" id="{C27D19B8-F07E-0B4F-87B4-4DD24CC236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9549" y="2974662"/>
            <a:ext cx="422580" cy="422580"/>
          </a:xfrm>
          <a:prstGeom prst="rect">
            <a:avLst/>
          </a:prstGeom>
        </p:spPr>
      </p:pic>
      <p:pic>
        <p:nvPicPr>
          <p:cNvPr id="35" name="Graphic 34" descr="Heart with pulse with solid fill">
            <a:extLst>
              <a:ext uri="{FF2B5EF4-FFF2-40B4-BE49-F238E27FC236}">
                <a16:creationId xmlns:a16="http://schemas.microsoft.com/office/drawing/2014/main" id="{D1088729-F4C8-0743-B9A9-9A9C65F5FA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0316" y="2985566"/>
            <a:ext cx="477010" cy="477010"/>
          </a:xfrm>
          <a:prstGeom prst="rect">
            <a:avLst/>
          </a:prstGeom>
        </p:spPr>
      </p:pic>
      <p:pic>
        <p:nvPicPr>
          <p:cNvPr id="37" name="Graphic 36" descr="Nerve with solid fill">
            <a:extLst>
              <a:ext uri="{FF2B5EF4-FFF2-40B4-BE49-F238E27FC236}">
                <a16:creationId xmlns:a16="http://schemas.microsoft.com/office/drawing/2014/main" id="{233DB9CE-3C99-DF44-A913-CD5FB2ECB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86257" y="2984251"/>
            <a:ext cx="416956" cy="416956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3DE878-6FF7-664C-88D4-910998B6F7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53" y="4244759"/>
            <a:ext cx="713627" cy="246970"/>
          </a:xfrm>
          <a:prstGeom prst="rect">
            <a:avLst/>
          </a:prstGeom>
        </p:spPr>
      </p:pic>
      <p:pic>
        <p:nvPicPr>
          <p:cNvPr id="43" name="Picture 42" descr="Icon&#10;&#10;Description automatically generated with medium confidence">
            <a:extLst>
              <a:ext uri="{FF2B5EF4-FFF2-40B4-BE49-F238E27FC236}">
                <a16:creationId xmlns:a16="http://schemas.microsoft.com/office/drawing/2014/main" id="{2B010C7D-8F7B-A44A-8684-24BF570BC8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9" y="4303058"/>
            <a:ext cx="976413" cy="166855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E5611C00-6997-674A-A0AA-736BAB76C5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8" y="4236351"/>
            <a:ext cx="716151" cy="244786"/>
          </a:xfrm>
          <a:prstGeom prst="rect">
            <a:avLst/>
          </a:prstGeom>
        </p:spPr>
      </p:pic>
      <p:pic>
        <p:nvPicPr>
          <p:cNvPr id="54" name="Picture 53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715C23B0-6925-4C4C-A424-521EE6968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9" y="4717057"/>
            <a:ext cx="830800" cy="253353"/>
          </a:xfrm>
          <a:prstGeom prst="rect">
            <a:avLst/>
          </a:prstGeom>
        </p:spPr>
      </p:pic>
      <p:pic>
        <p:nvPicPr>
          <p:cNvPr id="61" name="Picture 60" descr="A green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82680BB-96BC-6741-952B-62D8E1B0F3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81" y="4682219"/>
            <a:ext cx="743790" cy="318485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49E7F494-AE5D-D64C-9B21-6C0C17E1F4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1" y="4745573"/>
            <a:ext cx="746163" cy="191228"/>
          </a:xfrm>
          <a:prstGeom prst="rect">
            <a:avLst/>
          </a:prstGeom>
        </p:spPr>
      </p:pic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FA9661-9DEB-7B47-9663-169EB239BB5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10" y="5274460"/>
            <a:ext cx="718439" cy="177351"/>
          </a:xfrm>
          <a:prstGeom prst="rect">
            <a:avLst/>
          </a:prstGeom>
        </p:spPr>
      </p:pic>
      <p:pic>
        <p:nvPicPr>
          <p:cNvPr id="70" name="Picture 6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473C87-2451-A442-B577-32F5E826956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9" y="5307098"/>
            <a:ext cx="1007921" cy="182594"/>
          </a:xfrm>
          <a:prstGeom prst="rect">
            <a:avLst/>
          </a:prstGeom>
        </p:spPr>
      </p:pic>
      <p:pic>
        <p:nvPicPr>
          <p:cNvPr id="75" name="Picture 74" descr="Logo, company name&#10;&#10;Description automatically generated">
            <a:extLst>
              <a:ext uri="{FF2B5EF4-FFF2-40B4-BE49-F238E27FC236}">
                <a16:creationId xmlns:a16="http://schemas.microsoft.com/office/drawing/2014/main" id="{682B1E5C-403E-2049-82EA-C6845AE865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29" y="5123027"/>
            <a:ext cx="663355" cy="351188"/>
          </a:xfrm>
          <a:prstGeom prst="rect">
            <a:avLst/>
          </a:prstGeom>
        </p:spPr>
      </p:pic>
      <p:pic>
        <p:nvPicPr>
          <p:cNvPr id="77" name="Picture 76" descr="Logo&#10;&#10;Description automatically generated with medium confidence">
            <a:extLst>
              <a:ext uri="{FF2B5EF4-FFF2-40B4-BE49-F238E27FC236}">
                <a16:creationId xmlns:a16="http://schemas.microsoft.com/office/drawing/2014/main" id="{1543D1F8-B4B9-1742-B1B4-236E343081D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33" y="5613638"/>
            <a:ext cx="842982" cy="334773"/>
          </a:xfrm>
          <a:prstGeom prst="rect">
            <a:avLst/>
          </a:prstGeom>
        </p:spPr>
      </p:pic>
      <p:pic>
        <p:nvPicPr>
          <p:cNvPr id="79" name="Picture 78" descr="Text&#10;&#10;Description automatically generated with low confidence">
            <a:extLst>
              <a:ext uri="{FF2B5EF4-FFF2-40B4-BE49-F238E27FC236}">
                <a16:creationId xmlns:a16="http://schemas.microsoft.com/office/drawing/2014/main" id="{A6286094-D6B9-8147-A66E-E33B6A9D1BA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23" y="5629671"/>
            <a:ext cx="743127" cy="318483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B73C457E-6642-6C48-8F76-6C4A69FAA0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1" y="5701730"/>
            <a:ext cx="809541" cy="232194"/>
          </a:xfrm>
          <a:prstGeom prst="rect">
            <a:avLst/>
          </a:prstGeom>
        </p:spPr>
      </p:pic>
      <p:pic>
        <p:nvPicPr>
          <p:cNvPr id="24" name="Graphic 23" descr="Medicine with solid fill">
            <a:extLst>
              <a:ext uri="{FF2B5EF4-FFF2-40B4-BE49-F238E27FC236}">
                <a16:creationId xmlns:a16="http://schemas.microsoft.com/office/drawing/2014/main" id="{CB4746C9-2E78-B24D-8E5E-8BD21F86E29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3611" y="2925907"/>
            <a:ext cx="484038" cy="484038"/>
          </a:xfrm>
          <a:prstGeom prst="rect">
            <a:avLst/>
          </a:prstGeom>
        </p:spPr>
      </p:pic>
      <p:pic>
        <p:nvPicPr>
          <p:cNvPr id="38" name="Graphic 37" descr="Immunity outline">
            <a:extLst>
              <a:ext uri="{FF2B5EF4-FFF2-40B4-BE49-F238E27FC236}">
                <a16:creationId xmlns:a16="http://schemas.microsoft.com/office/drawing/2014/main" id="{5A72D959-E612-164F-9438-E5C184D5FD3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09482" y="3011701"/>
            <a:ext cx="914400" cy="914400"/>
          </a:xfrm>
          <a:prstGeom prst="rect">
            <a:avLst/>
          </a:prstGeom>
        </p:spPr>
      </p:pic>
      <p:pic>
        <p:nvPicPr>
          <p:cNvPr id="44" name="Graphic 43" descr="Statistics outline">
            <a:extLst>
              <a:ext uri="{FF2B5EF4-FFF2-40B4-BE49-F238E27FC236}">
                <a16:creationId xmlns:a16="http://schemas.microsoft.com/office/drawing/2014/main" id="{3FE0C56B-7425-794F-A49D-0F6D51266A8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29130" y="3054914"/>
            <a:ext cx="914400" cy="914400"/>
          </a:xfrm>
          <a:prstGeom prst="rect">
            <a:avLst/>
          </a:prstGeom>
        </p:spPr>
      </p:pic>
      <p:pic>
        <p:nvPicPr>
          <p:cNvPr id="52" name="Graphic 51" descr="Earth globe: Americas with solid fill">
            <a:extLst>
              <a:ext uri="{FF2B5EF4-FFF2-40B4-BE49-F238E27FC236}">
                <a16:creationId xmlns:a16="http://schemas.microsoft.com/office/drawing/2014/main" id="{C8051DF6-9803-0246-8AFF-5DFE91B2A02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548778" y="30454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3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A1465C-C6E6-4103-8A0E-8FE6862BC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796979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16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B7720F-8DB7-4C8B-A60A-7BC0AB22A6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r>
              <a:rPr lang="en-US"/>
              <a:t>Industry Overview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39AA0A-777C-47D8-84D1-BD9D543F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Trends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39FF-0139-43D6-92DB-880655EC1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9858" y="6352691"/>
            <a:ext cx="6435725" cy="377825"/>
          </a:xfrm>
        </p:spPr>
        <p:txBody>
          <a:bodyPr/>
          <a:lstStyle/>
          <a:p>
            <a:r>
              <a:rPr lang="en-US"/>
              <a:t>Sources: WSJ, NCBI, Statista, Firsthand, PremierConsulting, NYU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4BA30D-CCDF-4BB6-AF2B-104C6647E3B8}"/>
              </a:ext>
            </a:extLst>
          </p:cNvPr>
          <p:cNvGrpSpPr/>
          <p:nvPr/>
        </p:nvGrpSpPr>
        <p:grpSpPr>
          <a:xfrm>
            <a:off x="4721373" y="1438106"/>
            <a:ext cx="3892159" cy="220791"/>
            <a:chOff x="4696490" y="860269"/>
            <a:chExt cx="3892159" cy="22079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42B7C52-4EF5-4FC3-9E1E-9A55C6BD5AA9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4B5E6F-6227-4BF3-84D9-85F6F12976EC}"/>
                </a:ext>
              </a:extLst>
            </p:cNvPr>
            <p:cNvSpPr txBox="1"/>
            <p:nvPr/>
          </p:nvSpPr>
          <p:spPr>
            <a:xfrm>
              <a:off x="5072020" y="860269"/>
              <a:ext cx="3329370" cy="209288"/>
            </a:xfrm>
            <a:prstGeom prst="rect">
              <a:avLst/>
            </a:prstGeom>
          </p:spPr>
          <p:txBody>
            <a:bodyPr vert="horz" wrap="squar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Increasing Demand for Pharmaceuticals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B47BB8A-3BC7-456F-BA2C-687CBAD9CE81}"/>
              </a:ext>
            </a:extLst>
          </p:cNvPr>
          <p:cNvSpPr txBox="1"/>
          <p:nvPr/>
        </p:nvSpPr>
        <p:spPr>
          <a:xfrm>
            <a:off x="4994553" y="1658597"/>
            <a:ext cx="3705019" cy="18264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1100" b="1">
                <a:solidFill>
                  <a:srgbClr val="6C6C6B"/>
                </a:solidFill>
              </a:rPr>
              <a:t>Y/Y Growth in Worldwide Prescription Drug Sales ($ in billions)</a:t>
            </a:r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E9A935-AB00-494E-ADFA-FDF4886E9728}"/>
              </a:ext>
            </a:extLst>
          </p:cNvPr>
          <p:cNvGrpSpPr/>
          <p:nvPr/>
        </p:nvGrpSpPr>
        <p:grpSpPr>
          <a:xfrm>
            <a:off x="359233" y="5886468"/>
            <a:ext cx="8067040" cy="247375"/>
            <a:chOff x="546492" y="4877621"/>
            <a:chExt cx="8042158" cy="24737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3DBF28E-FD7B-4B33-A60B-DF3BA2DAC1D7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F0BBEA-99F7-4BFC-9042-40304D5151B7}"/>
                </a:ext>
              </a:extLst>
            </p:cNvPr>
            <p:cNvSpPr txBox="1"/>
            <p:nvPr/>
          </p:nvSpPr>
          <p:spPr>
            <a:xfrm>
              <a:off x="3062205" y="4877621"/>
              <a:ext cx="65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endParaRPr lang="en-US" sz="1300" b="1">
                <a:solidFill>
                  <a:srgbClr val="0C2652"/>
                </a:solidFill>
                <a:cs typeface="Calibri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DD7101-5CC9-4D52-8586-93C3DE3C54F7}"/>
              </a:ext>
            </a:extLst>
          </p:cNvPr>
          <p:cNvSpPr/>
          <p:nvPr/>
        </p:nvSpPr>
        <p:spPr>
          <a:xfrm>
            <a:off x="529006" y="929219"/>
            <a:ext cx="8178334" cy="43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Today's pharma clientele require new pharmaceutical solutions that will render drug development, discovery, and usage easier</a:t>
            </a:r>
            <a:endParaRPr lang="en-US" sz="1100">
              <a:solidFill>
                <a:schemeClr val="bg1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5C6A69A-D4C4-4E39-A6A4-021AC1A4A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471774"/>
              </p:ext>
            </p:extLst>
          </p:nvPr>
        </p:nvGraphicFramePr>
        <p:xfrm>
          <a:off x="5008912" y="1966139"/>
          <a:ext cx="3417361" cy="187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5FA9CF23-F234-44D9-AD78-3D2E84AD018D}"/>
              </a:ext>
            </a:extLst>
          </p:cNvPr>
          <p:cNvGrpSpPr/>
          <p:nvPr/>
        </p:nvGrpSpPr>
        <p:grpSpPr>
          <a:xfrm>
            <a:off x="625853" y="1993536"/>
            <a:ext cx="3892160" cy="896513"/>
            <a:chOff x="473451" y="1140643"/>
            <a:chExt cx="3931920" cy="7321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898A17-D4A2-49B3-87BF-B06AE4BA4F97}"/>
                </a:ext>
              </a:extLst>
            </p:cNvPr>
            <p:cNvSpPr/>
            <p:nvPr/>
          </p:nvSpPr>
          <p:spPr>
            <a:xfrm>
              <a:off x="473451" y="1140643"/>
              <a:ext cx="3931920" cy="730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prstClr val="white"/>
                  </a:solidFill>
                  <a:latin typeface="Calibri" panose="020F0502020204030204"/>
                </a:rPr>
                <a:t>W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2116C371-4B8F-44DE-8C19-03C86A7AAE3F}"/>
                </a:ext>
              </a:extLst>
            </p:cNvPr>
            <p:cNvSpPr/>
            <p:nvPr/>
          </p:nvSpPr>
          <p:spPr>
            <a:xfrm>
              <a:off x="473451" y="1140687"/>
              <a:ext cx="326335" cy="732117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4F6BCE-88BC-41E9-BDB7-D4635C287B3F}"/>
              </a:ext>
            </a:extLst>
          </p:cNvPr>
          <p:cNvGrpSpPr/>
          <p:nvPr/>
        </p:nvGrpSpPr>
        <p:grpSpPr>
          <a:xfrm>
            <a:off x="625853" y="3050804"/>
            <a:ext cx="3892160" cy="896513"/>
            <a:chOff x="473451" y="1140643"/>
            <a:chExt cx="3931920" cy="7321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1B8D10-3D81-4C94-BC5D-A401F29017D9}"/>
                </a:ext>
              </a:extLst>
            </p:cNvPr>
            <p:cNvSpPr/>
            <p:nvPr/>
          </p:nvSpPr>
          <p:spPr>
            <a:xfrm>
              <a:off x="473451" y="1140643"/>
              <a:ext cx="3931920" cy="730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A15382A8-8987-477E-8960-B7277AF8456C}"/>
                </a:ext>
              </a:extLst>
            </p:cNvPr>
            <p:cNvSpPr/>
            <p:nvPr/>
          </p:nvSpPr>
          <p:spPr>
            <a:xfrm>
              <a:off x="473451" y="1140687"/>
              <a:ext cx="326335" cy="732117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Inhaltsplatzhalter 45">
              <a:extLst>
                <a:ext uri="{FF2B5EF4-FFF2-40B4-BE49-F238E27FC236}">
                  <a16:creationId xmlns:a16="http://schemas.microsoft.com/office/drawing/2014/main" id="{68B32EC5-5E15-43F7-8A75-35F797CBF793}"/>
                </a:ext>
              </a:extLst>
            </p:cNvPr>
            <p:cNvSpPr txBox="1">
              <a:spLocks/>
            </p:cNvSpPr>
            <p:nvPr/>
          </p:nvSpPr>
          <p:spPr>
            <a:xfrm>
              <a:off x="799787" y="1140643"/>
              <a:ext cx="3589960" cy="7040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  <a:noAutofit/>
            </a:bodyPr>
            <a:lstStyle>
              <a:lvl1pPr marL="180975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109" charset="0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1pPr>
              <a:lvl2pPr marL="142875" indent="-142875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0000"/>
                <a:buFont typeface="Arial" pitchFamily="34" charset="0"/>
                <a:buChar char="•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269875" indent="-128588" algn="l" defTabSz="808038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›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447675" indent="-177800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Symbol" panose="05050102010706020507" pitchFamily="18" charset="2"/>
                <a:buChar char="-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41438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Symbol" pitchFamily="-109" charset="2"/>
                <a:buChar char="-"/>
                <a:defRPr sz="160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5pPr>
              <a:lvl6pPr marL="20764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6pPr>
              <a:lvl7pPr marL="25336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7pPr>
              <a:lvl8pPr marL="29908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8pPr>
              <a:lvl9pPr marL="34480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indent="0">
                <a:buSzPct val="100000"/>
              </a:pPr>
              <a:r>
                <a:rPr lang="en-US" sz="1000" b="1">
                  <a:solidFill>
                    <a:schemeClr val="tx1"/>
                  </a:solidFill>
                  <a:cs typeface="Calibri"/>
                </a:rPr>
                <a:t>Increasing Profit Margins</a:t>
              </a:r>
            </a:p>
            <a:p>
              <a:pPr marL="184150" marR="5080" indent="-171450">
                <a:buSzPct val="100000"/>
                <a:buBlip>
                  <a:blip r:embed="rId4"/>
                </a:buBlip>
              </a:pPr>
              <a:r>
                <a:rPr lang="en-US" sz="1000">
                  <a:solidFill>
                    <a:schemeClr val="tx1"/>
                  </a:solidFill>
                  <a:cs typeface="Calibri"/>
                </a:rPr>
                <a:t>Margins have increased to almost 20% for big pharma over the past five years.</a:t>
              </a:r>
            </a:p>
            <a:p>
              <a:pPr marL="184150" marR="5080" indent="-171450">
                <a:buSzPct val="100000"/>
                <a:buBlip>
                  <a:blip r:embed="rId4"/>
                </a:buBlip>
              </a:pPr>
              <a:r>
                <a:rPr lang="en-US" sz="1000">
                  <a:solidFill>
                    <a:schemeClr val="tx1"/>
                  </a:solidFill>
                  <a:cs typeface="Calibri"/>
                </a:rPr>
                <a:t>Companies earning 25 cents to the dollar, beating industry average of 12 cents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91A3A32-7D05-4969-844D-F53E12717AAD}"/>
              </a:ext>
            </a:extLst>
          </p:cNvPr>
          <p:cNvGrpSpPr/>
          <p:nvPr/>
        </p:nvGrpSpPr>
        <p:grpSpPr>
          <a:xfrm>
            <a:off x="629823" y="4181632"/>
            <a:ext cx="3892160" cy="896513"/>
            <a:chOff x="473451" y="1140643"/>
            <a:chExt cx="3931920" cy="7321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297150-5F47-4095-9885-8CA685FD2598}"/>
                </a:ext>
              </a:extLst>
            </p:cNvPr>
            <p:cNvSpPr/>
            <p:nvPr/>
          </p:nvSpPr>
          <p:spPr>
            <a:xfrm>
              <a:off x="473451" y="1140643"/>
              <a:ext cx="3931920" cy="7308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7C99AA7B-400C-497A-9B6D-175C325704F6}"/>
                </a:ext>
              </a:extLst>
            </p:cNvPr>
            <p:cNvSpPr/>
            <p:nvPr/>
          </p:nvSpPr>
          <p:spPr>
            <a:xfrm>
              <a:off x="473451" y="1140687"/>
              <a:ext cx="326335" cy="732117"/>
            </a:xfrm>
            <a:prstGeom prst="homePlate">
              <a:avLst/>
            </a:prstGeom>
            <a:solidFill>
              <a:srgbClr val="82B3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Inhaltsplatzhalter 45">
              <a:extLst>
                <a:ext uri="{FF2B5EF4-FFF2-40B4-BE49-F238E27FC236}">
                  <a16:creationId xmlns:a16="http://schemas.microsoft.com/office/drawing/2014/main" id="{596A25C6-C865-4C99-8DBC-68E7F12C2672}"/>
                </a:ext>
              </a:extLst>
            </p:cNvPr>
            <p:cNvSpPr txBox="1">
              <a:spLocks/>
            </p:cNvSpPr>
            <p:nvPr/>
          </p:nvSpPr>
          <p:spPr>
            <a:xfrm>
              <a:off x="799787" y="1208399"/>
              <a:ext cx="3589960" cy="6363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  <a:noAutofit/>
            </a:bodyPr>
            <a:lstStyle>
              <a:lvl1pPr marL="180975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109" charset="0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1pPr>
              <a:lvl2pPr marL="142875" indent="-142875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10000"/>
                <a:buFont typeface="Arial" pitchFamily="34" charset="0"/>
                <a:buChar char="•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269875" indent="-128588" algn="l" defTabSz="808038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itchFamily="34" charset="0"/>
                <a:buChar char="›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447675" indent="-177800" algn="l" rtl="0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Symbol" panose="05050102010706020507" pitchFamily="18" charset="2"/>
                <a:buChar char="-"/>
                <a:defRPr sz="1200">
                  <a:solidFill>
                    <a:schemeClr val="tx2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341438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Symbol" pitchFamily="-109" charset="2"/>
                <a:buChar char="-"/>
                <a:defRPr sz="1600"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5pPr>
              <a:lvl6pPr marL="20764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6pPr>
              <a:lvl7pPr marL="25336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7pPr>
              <a:lvl8pPr marL="29908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8pPr>
              <a:lvl9pPr marL="3448050" indent="-180975" algn="l" rtl="0" eaLnBrk="1" fontAlgn="base" hangingPunct="1">
                <a:spcBef>
                  <a:spcPct val="0"/>
                </a:spcBef>
                <a:spcAft>
                  <a:spcPct val="0"/>
                </a:spcAft>
                <a:buSzPct val="60000"/>
                <a:buFont typeface="Garamond" pitchFamily="-65" charset="0"/>
                <a:buChar char="●"/>
                <a:defRPr>
                  <a:solidFill>
                    <a:srgbClr val="5F5F5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 marR="5080" indent="0">
                <a:buSzPct val="100000"/>
              </a:pPr>
              <a:r>
                <a:rPr lang="en-US" sz="1000" b="1">
                  <a:solidFill>
                    <a:schemeClr val="tx1"/>
                  </a:solidFill>
                </a:rPr>
                <a:t>Non-Cyclical Industry</a:t>
              </a:r>
              <a:endParaRPr lang="en-US" sz="1000" b="1">
                <a:solidFill>
                  <a:schemeClr val="tx1"/>
                </a:solidFill>
                <a:effectLst/>
              </a:endParaRPr>
            </a:p>
            <a:p>
              <a:pPr marL="184150" marR="5080" indent="-171450">
                <a:buSzPct val="100000"/>
                <a:buBlip>
                  <a:blip r:embed="rId4"/>
                </a:buBlip>
              </a:pPr>
              <a:r>
                <a:rPr lang="en-US" sz="1000">
                  <a:solidFill>
                    <a:schemeClr val="tx1"/>
                  </a:solidFill>
                  <a:effectLst/>
                </a:rPr>
                <a:t>Despite market-wide downturn of 24.8%, pharmaceuticals have experienced a 9% gain </a:t>
              </a:r>
            </a:p>
            <a:p>
              <a:pPr marL="184150" marR="5080" indent="-171450">
                <a:buSzPct val="100000"/>
                <a:buBlip>
                  <a:blip r:embed="rId4"/>
                </a:buBlip>
              </a:pPr>
              <a:r>
                <a:rPr lang="en-US" sz="1000">
                  <a:solidFill>
                    <a:schemeClr val="tx1"/>
                  </a:solidFill>
                </a:rPr>
                <a:t>D</a:t>
              </a:r>
              <a:r>
                <a:rPr lang="en-US" sz="1000">
                  <a:solidFill>
                    <a:schemeClr val="tx1"/>
                  </a:solidFill>
                  <a:effectLst/>
                </a:rPr>
                <a:t>emand for prescription drugs is relatively inelastic and industry wide beta averages 1.08</a:t>
              </a:r>
            </a:p>
            <a:p>
              <a:pPr marL="12700" marR="5080" indent="0">
                <a:buSzPct val="100000"/>
              </a:pPr>
              <a:endParaRPr lang="en-US" sz="1000">
                <a:solidFill>
                  <a:srgbClr val="6C6C6B"/>
                </a:solidFill>
                <a:cs typeface="Calibri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F7AAC5-53F3-4A02-9CE5-005664D1FD65}"/>
              </a:ext>
            </a:extLst>
          </p:cNvPr>
          <p:cNvGrpSpPr/>
          <p:nvPr/>
        </p:nvGrpSpPr>
        <p:grpSpPr>
          <a:xfrm>
            <a:off x="577604" y="1431774"/>
            <a:ext cx="3892159" cy="220791"/>
            <a:chOff x="4696490" y="860269"/>
            <a:chExt cx="3892159" cy="22079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9BA8C10-0838-482E-813D-52A96D9931C4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E7DA0D-25C4-4304-B444-7574535CF903}"/>
                </a:ext>
              </a:extLst>
            </p:cNvPr>
            <p:cNvSpPr txBox="1"/>
            <p:nvPr/>
          </p:nvSpPr>
          <p:spPr>
            <a:xfrm>
              <a:off x="5283872" y="860269"/>
              <a:ext cx="2514320" cy="209288"/>
            </a:xfrm>
            <a:prstGeom prst="rect">
              <a:avLst/>
            </a:prstGeom>
          </p:spPr>
          <p:txBody>
            <a:bodyPr vert="horz" wrap="squar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 Trends in Pharmaceutical Market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88C440C-5FE7-4392-8856-269C9D616E41}"/>
              </a:ext>
            </a:extLst>
          </p:cNvPr>
          <p:cNvSpPr txBox="1"/>
          <p:nvPr/>
        </p:nvSpPr>
        <p:spPr>
          <a:xfrm>
            <a:off x="850784" y="1652265"/>
            <a:ext cx="3705019" cy="18264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1100" b="1">
                <a:solidFill>
                  <a:srgbClr val="6C6C6B"/>
                </a:solidFill>
              </a:rPr>
              <a:t>Key Indicators for a growing market in Pharmaceuticals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A7B476-B113-4EFD-B6A1-6159465F3FC5}"/>
              </a:ext>
            </a:extLst>
          </p:cNvPr>
          <p:cNvSpPr txBox="1"/>
          <p:nvPr/>
        </p:nvSpPr>
        <p:spPr>
          <a:xfrm rot="16200000">
            <a:off x="4269305" y="2782204"/>
            <a:ext cx="1334425" cy="1447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1000" b="1"/>
              <a:t>$ in billions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32A4BC-1241-42FB-BF21-984B3993E615}"/>
              </a:ext>
            </a:extLst>
          </p:cNvPr>
          <p:cNvSpPr txBox="1"/>
          <p:nvPr/>
        </p:nvSpPr>
        <p:spPr>
          <a:xfrm>
            <a:off x="6258098" y="3710211"/>
            <a:ext cx="903524" cy="1813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1000" b="1"/>
              <a:t>Years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01724E-1309-41E2-8A67-AAB8142A7B1C}"/>
              </a:ext>
            </a:extLst>
          </p:cNvPr>
          <p:cNvGrpSpPr/>
          <p:nvPr/>
        </p:nvGrpSpPr>
        <p:grpSpPr>
          <a:xfrm>
            <a:off x="5206781" y="4173564"/>
            <a:ext cx="1460671" cy="218484"/>
            <a:chOff x="4696490" y="862576"/>
            <a:chExt cx="3892159" cy="218484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B90B323-EE10-469B-9663-6C71DC8B155B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45EED8-868A-4A56-89F1-F82A3A981AF9}"/>
                </a:ext>
              </a:extLst>
            </p:cNvPr>
            <p:cNvSpPr txBox="1"/>
            <p:nvPr/>
          </p:nvSpPr>
          <p:spPr>
            <a:xfrm>
              <a:off x="5359518" y="862576"/>
              <a:ext cx="2413354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Generic Drug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8FDF9E-D3DE-4024-AED4-82EA45D7ADB9}"/>
              </a:ext>
            </a:extLst>
          </p:cNvPr>
          <p:cNvGrpSpPr/>
          <p:nvPr/>
        </p:nvGrpSpPr>
        <p:grpSpPr>
          <a:xfrm>
            <a:off x="6829271" y="4181629"/>
            <a:ext cx="1460671" cy="209287"/>
            <a:chOff x="4696490" y="975182"/>
            <a:chExt cx="3892159" cy="110016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8F809EC-0307-4A0C-B601-B11D7C01C766}"/>
                </a:ext>
              </a:extLst>
            </p:cNvPr>
            <p:cNvCxnSpPr/>
            <p:nvPr/>
          </p:nvCxnSpPr>
          <p:spPr>
            <a:xfrm>
              <a:off x="4696490" y="1081060"/>
              <a:ext cx="3892159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2676C72-9090-4D70-8CAB-A76B98CAF3A5}"/>
                </a:ext>
              </a:extLst>
            </p:cNvPr>
            <p:cNvSpPr txBox="1"/>
            <p:nvPr/>
          </p:nvSpPr>
          <p:spPr>
            <a:xfrm>
              <a:off x="4696490" y="975182"/>
              <a:ext cx="3892159" cy="110016"/>
            </a:xfrm>
            <a:prstGeom prst="rect">
              <a:avLst/>
            </a:prstGeom>
          </p:spPr>
          <p:txBody>
            <a:bodyPr vert="horz" wrap="squar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Brand-Name Drug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99DDAA4-C8D5-AE08-A7C1-F855991394C8}"/>
              </a:ext>
            </a:extLst>
          </p:cNvPr>
          <p:cNvSpPr txBox="1"/>
          <p:nvPr/>
        </p:nvSpPr>
        <p:spPr>
          <a:xfrm>
            <a:off x="5470902" y="475798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97DF1-1D9A-7133-30D3-9AF37A020B4A}"/>
              </a:ext>
            </a:extLst>
          </p:cNvPr>
          <p:cNvSpPr txBox="1"/>
          <p:nvPr/>
        </p:nvSpPr>
        <p:spPr>
          <a:xfrm flipH="1" flipV="1">
            <a:off x="5598926" y="5362002"/>
            <a:ext cx="45719" cy="4571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8FE0D-A7BE-739A-84AE-ABF5C036D9D3}"/>
              </a:ext>
            </a:extLst>
          </p:cNvPr>
          <p:cNvSpPr txBox="1"/>
          <p:nvPr/>
        </p:nvSpPr>
        <p:spPr>
          <a:xfrm>
            <a:off x="5008911" y="1426603"/>
            <a:ext cx="3604159" cy="19905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endParaRPr lang="en-US" sz="13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15C1DB-5680-0595-BDFE-5044505028FB}"/>
              </a:ext>
            </a:extLst>
          </p:cNvPr>
          <p:cNvSpPr txBox="1"/>
          <p:nvPr/>
        </p:nvSpPr>
        <p:spPr>
          <a:xfrm>
            <a:off x="6028267" y="1507067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A13002-B3BC-C395-633B-9FAA7E1AD1D6}"/>
              </a:ext>
            </a:extLst>
          </p:cNvPr>
          <p:cNvSpPr txBox="1"/>
          <p:nvPr/>
        </p:nvSpPr>
        <p:spPr>
          <a:xfrm>
            <a:off x="7306733" y="479213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1E28F-3C5C-7F83-DC78-88A0496CE072}"/>
              </a:ext>
            </a:extLst>
          </p:cNvPr>
          <p:cNvSpPr txBox="1"/>
          <p:nvPr/>
        </p:nvSpPr>
        <p:spPr>
          <a:xfrm flipH="1" flipV="1">
            <a:off x="8872706" y="5292135"/>
            <a:ext cx="45719" cy="593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2FDF2-90D4-07CB-362F-D9D2B64380AB}"/>
              </a:ext>
            </a:extLst>
          </p:cNvPr>
          <p:cNvSpPr txBox="1"/>
          <p:nvPr/>
        </p:nvSpPr>
        <p:spPr>
          <a:xfrm flipH="1" flipV="1">
            <a:off x="5653357" y="5682852"/>
            <a:ext cx="45719" cy="4571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A66081-88F0-7674-7BBF-A9F081100D1B}"/>
              </a:ext>
            </a:extLst>
          </p:cNvPr>
          <p:cNvSpPr txBox="1"/>
          <p:nvPr/>
        </p:nvSpPr>
        <p:spPr>
          <a:xfrm flipH="1" flipV="1">
            <a:off x="8866698" y="5494347"/>
            <a:ext cx="49724" cy="497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882B2C-C9D1-17E1-A5F0-E5F1A13C1BE4}"/>
              </a:ext>
            </a:extLst>
          </p:cNvPr>
          <p:cNvSpPr txBox="1"/>
          <p:nvPr/>
        </p:nvSpPr>
        <p:spPr>
          <a:xfrm flipH="1">
            <a:off x="6140882" y="7094367"/>
            <a:ext cx="45719" cy="4571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000" err="1"/>
          </a:p>
        </p:txBody>
      </p:sp>
      <p:pic>
        <p:nvPicPr>
          <p:cNvPr id="4108" name="Picture 12" descr="CVS Health Ibuprofen Softgels, 200 mg | Pick Up In Store TODAY at CVS">
            <a:extLst>
              <a:ext uri="{FF2B5EF4-FFF2-40B4-BE49-F238E27FC236}">
                <a16:creationId xmlns:a16="http://schemas.microsoft.com/office/drawing/2014/main" id="{6B72764A-1907-05C0-FABA-2F7E7C1CE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03" y="4430136"/>
            <a:ext cx="1623105" cy="16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FD4118E-A747-006B-0797-8C13746E4FCB}"/>
              </a:ext>
            </a:extLst>
          </p:cNvPr>
          <p:cNvSpPr txBox="1"/>
          <p:nvPr/>
        </p:nvSpPr>
        <p:spPr>
          <a:xfrm flipH="1">
            <a:off x="9585596" y="7004479"/>
            <a:ext cx="45719" cy="4571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000" err="1"/>
          </a:p>
        </p:txBody>
      </p:sp>
      <p:pic>
        <p:nvPicPr>
          <p:cNvPr id="4110" name="Picture 14" descr="Amazon.com: Advil Pain Reliever and Fever Reducer, Pain Relief Medicine  with Ibuprofen 200mg for Headache, Backache, Menstrual Pain and Joint Pain  Relief - 300 Coated Tablets : Health &amp; Household">
            <a:extLst>
              <a:ext uri="{FF2B5EF4-FFF2-40B4-BE49-F238E27FC236}">
                <a16:creationId xmlns:a16="http://schemas.microsoft.com/office/drawing/2014/main" id="{1E206609-D441-AA7F-F1C9-7050DB279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75" y="4398863"/>
            <a:ext cx="1623105" cy="16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A7C57C2-F32C-7BE3-DFD7-6E4EEA8C46F4}"/>
              </a:ext>
            </a:extLst>
          </p:cNvPr>
          <p:cNvSpPr txBox="1"/>
          <p:nvPr/>
        </p:nvSpPr>
        <p:spPr>
          <a:xfrm>
            <a:off x="1024467" y="1993536"/>
            <a:ext cx="3478080" cy="8749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 err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F871E6-9626-1514-3443-57196F5EC7B9}"/>
              </a:ext>
            </a:extLst>
          </p:cNvPr>
          <p:cNvSpPr txBox="1"/>
          <p:nvPr/>
        </p:nvSpPr>
        <p:spPr>
          <a:xfrm>
            <a:off x="1024467" y="1992020"/>
            <a:ext cx="3478080" cy="8980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US" sz="1000"/>
          </a:p>
          <a:p>
            <a:r>
              <a:rPr lang="en-US" sz="1000"/>
              <a:t>  </a:t>
            </a:r>
            <a:r>
              <a:rPr lang="en-US" sz="1000" b="1"/>
              <a:t>Increasing Geriatric Population</a:t>
            </a:r>
          </a:p>
          <a:p>
            <a:pPr marL="171450" indent="-171450">
              <a:buBlip>
                <a:blip r:embed="rId4"/>
              </a:buBlip>
            </a:pPr>
            <a:r>
              <a:rPr lang="en-US" sz="1000"/>
              <a:t>13.4% increase in over the past 5 years resulting in larger demand for prescription drugs</a:t>
            </a:r>
          </a:p>
          <a:p>
            <a:pPr marL="171450" indent="-171450">
              <a:buBlip>
                <a:blip r:embed="rId4"/>
              </a:buBlip>
            </a:pPr>
            <a:r>
              <a:rPr lang="en-US" sz="1000"/>
              <a:t>12.5% increase in retail drug expenditures since 2016</a:t>
            </a:r>
          </a:p>
        </p:txBody>
      </p:sp>
    </p:spTree>
    <p:extLst>
      <p:ext uri="{BB962C8B-B14F-4D97-AF65-F5344CB8AC3E}">
        <p14:creationId xmlns:p14="http://schemas.microsoft.com/office/powerpoint/2010/main" val="18767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278B9A-E386-4BFA-B34D-EA417F131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67551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25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C7D225-6D82-4505-9091-73375EDA8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39246"/>
            <a:ext cx="8012640" cy="19389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  Financial Overview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EF30C-1D3B-4936-9F75-4CE51B3A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data and financial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CB670-5486-444F-9DA5-8AA2FEFC3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010" y="6398109"/>
            <a:ext cx="6435725" cy="377825"/>
          </a:xfrm>
        </p:spPr>
        <p:txBody>
          <a:bodyPr/>
          <a:lstStyle/>
          <a:p>
            <a:r>
              <a:rPr lang="en-US"/>
              <a:t>Sources : Capital IQ, Merck Q3 2022 Earnings Report, WSJ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70E0F-9785-49B8-AA8C-D6AE28D817A9}"/>
              </a:ext>
            </a:extLst>
          </p:cNvPr>
          <p:cNvSpPr txBox="1"/>
          <p:nvPr/>
        </p:nvSpPr>
        <p:spPr>
          <a:xfrm>
            <a:off x="6672069" y="1506336"/>
            <a:ext cx="1325748" cy="228104"/>
          </a:xfrm>
          <a:prstGeom prst="rect">
            <a:avLst/>
          </a:prstGeom>
        </p:spPr>
        <p:txBody>
          <a:bodyPr vert="horz" wrap="none" lIns="0" tIns="0" rIns="0" bIns="9144" rtlCol="0" anchor="ctr">
            <a:spAutoFit/>
          </a:bodyPr>
          <a:lstStyle/>
          <a:p>
            <a:r>
              <a:rPr lang="en-US" sz="1300" b="1">
                <a:solidFill>
                  <a:srgbClr val="0C2652"/>
                </a:solidFill>
              </a:rPr>
              <a:t>Revenue Highlights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FE4AD4-C88C-47B5-A776-697624301ADB}"/>
              </a:ext>
            </a:extLst>
          </p:cNvPr>
          <p:cNvSpPr/>
          <p:nvPr/>
        </p:nvSpPr>
        <p:spPr>
          <a:xfrm>
            <a:off x="6085523" y="1791224"/>
            <a:ext cx="1173092" cy="987493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>
                <a:solidFill>
                  <a:srgbClr val="FFFFFF"/>
                </a:solidFill>
                <a:latin typeface="Calibri"/>
              </a:rPr>
              <a:t>277.2% EPS Growth over 5-Year Period</a:t>
            </a:r>
            <a:endParaRPr lang="en-US" sz="100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78B6F-BEEB-4E49-A3E5-B9DE907DD094}"/>
              </a:ext>
            </a:extLst>
          </p:cNvPr>
          <p:cNvSpPr/>
          <p:nvPr/>
        </p:nvSpPr>
        <p:spPr>
          <a:xfrm>
            <a:off x="6063195" y="4395562"/>
            <a:ext cx="1173091" cy="987477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>
              <a:latin typeface="Calibri"/>
              <a:cs typeface="Calibri"/>
            </a:endParaRPr>
          </a:p>
          <a:p>
            <a:pPr algn="ctr"/>
            <a:r>
              <a:rPr lang="en-US" sz="1000">
                <a:cs typeface="Calibri"/>
              </a:rPr>
              <a:t>Sales of Keytruda grew 20% to $5.4B in Q3 2022</a:t>
            </a:r>
          </a:p>
          <a:p>
            <a:pPr algn="ctr"/>
            <a:endParaRPr lang="en-US" sz="1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83910-C739-489E-9FDB-4B238C62D521}"/>
              </a:ext>
            </a:extLst>
          </p:cNvPr>
          <p:cNvSpPr/>
          <p:nvPr/>
        </p:nvSpPr>
        <p:spPr>
          <a:xfrm>
            <a:off x="7548790" y="4412802"/>
            <a:ext cx="1173090" cy="987502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>
                <a:cs typeface="Calibri"/>
              </a:rPr>
              <a:t>Outperformed analyst-projected  EPS by 8% in Q3 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B52D6E-511A-4A68-BB9E-D2CCC40BCD8F}"/>
              </a:ext>
            </a:extLst>
          </p:cNvPr>
          <p:cNvSpPr/>
          <p:nvPr/>
        </p:nvSpPr>
        <p:spPr>
          <a:xfrm>
            <a:off x="7563929" y="1804301"/>
            <a:ext cx="1187471" cy="987494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alibri"/>
              </a:rPr>
              <a:t>Increase in Total Revenue of 45.52% over last 5-Year Period</a:t>
            </a:r>
            <a:r>
              <a:rPr lang="en-US" sz="1000" dirty="0">
                <a:latin typeface="Calibri"/>
                <a:ea typeface="Calibri"/>
                <a:cs typeface="Calibri"/>
              </a:rPr>
              <a:t>​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9B04FE-62E0-4A2B-A5C1-8CF663DE1E8B}"/>
              </a:ext>
            </a:extLst>
          </p:cNvPr>
          <p:cNvSpPr/>
          <p:nvPr/>
        </p:nvSpPr>
        <p:spPr>
          <a:xfrm>
            <a:off x="6056006" y="3052018"/>
            <a:ext cx="1187470" cy="987493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>
                <a:cs typeface="Calibri"/>
              </a:rPr>
              <a:t>Q3 2022 worldwide sales of $15 billion, an increase of 14% from Q3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D0003B-B1D6-4533-A277-4375B8F28DB2}"/>
              </a:ext>
            </a:extLst>
          </p:cNvPr>
          <p:cNvSpPr/>
          <p:nvPr/>
        </p:nvSpPr>
        <p:spPr>
          <a:xfrm>
            <a:off x="7563929" y="3116257"/>
            <a:ext cx="1173091" cy="987493"/>
          </a:xfrm>
          <a:prstGeom prst="rect">
            <a:avLst/>
          </a:prstGeom>
          <a:solidFill>
            <a:srgbClr val="82B3DB"/>
          </a:solidFill>
          <a:ln>
            <a:solidFill>
              <a:srgbClr val="82B3D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Calibri"/>
              </a:rPr>
              <a:t>45.8% EBITDA growth from Q3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C369B-AFC1-4EC5-A430-BB59EA6F2AEB}"/>
              </a:ext>
            </a:extLst>
          </p:cNvPr>
          <p:cNvSpPr txBox="1"/>
          <p:nvPr/>
        </p:nvSpPr>
        <p:spPr>
          <a:xfrm>
            <a:off x="776288" y="1337052"/>
            <a:ext cx="4814887" cy="37111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endParaRPr lang="en-CA" sz="2500">
              <a:cs typeface="Calibri"/>
            </a:endParaRPr>
          </a:p>
        </p:txBody>
      </p:sp>
      <p:pic>
        <p:nvPicPr>
          <p:cNvPr id="6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254A9FF2-848E-905A-25D5-B0EA1776D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9" y="1773639"/>
            <a:ext cx="5637661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4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4BC37-002C-4C7B-B769-FA19884ED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06" y="662540"/>
            <a:ext cx="8084526" cy="186077"/>
          </a:xfrm>
        </p:spPr>
        <p:txBody>
          <a:bodyPr/>
          <a:lstStyle/>
          <a:p>
            <a:r>
              <a:rPr lang="en-US"/>
              <a:t>Financial Overview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CE84CF-7662-4AE8-B66E-12DB1F6D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Stock Chart &amp; Enterprise Value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567879-4C0F-4060-A1C6-BE4E59A73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Sources: Capital IQ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D2FC330-B297-42A8-B246-0F4BEDD68846}"/>
              </a:ext>
            </a:extLst>
          </p:cNvPr>
          <p:cNvGrpSpPr/>
          <p:nvPr/>
        </p:nvGrpSpPr>
        <p:grpSpPr>
          <a:xfrm>
            <a:off x="526687" y="913930"/>
            <a:ext cx="8125728" cy="224280"/>
            <a:chOff x="544196" y="4900716"/>
            <a:chExt cx="8044454" cy="22428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5C213AC-CC3B-4DEB-B50E-C0499DE57C58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F977625-DDBC-4FE6-971C-F78E1033D0CE}"/>
                </a:ext>
              </a:extLst>
            </p:cNvPr>
            <p:cNvSpPr txBox="1"/>
            <p:nvPr/>
          </p:nvSpPr>
          <p:spPr>
            <a:xfrm>
              <a:off x="544196" y="4900716"/>
              <a:ext cx="1223109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r>
                <a:rPr lang="en-US" sz="1300" b="1">
                  <a:solidFill>
                    <a:srgbClr val="0C2652"/>
                  </a:solidFill>
                </a:rPr>
                <a:t>5 Year Stock Data 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883AAED-6274-45A1-8F69-047F1010BE68}"/>
              </a:ext>
            </a:extLst>
          </p:cNvPr>
          <p:cNvGrpSpPr/>
          <p:nvPr/>
        </p:nvGrpSpPr>
        <p:grpSpPr>
          <a:xfrm>
            <a:off x="526687" y="4746103"/>
            <a:ext cx="8123409" cy="247375"/>
            <a:chOff x="546492" y="4877621"/>
            <a:chExt cx="8042158" cy="247375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AE24567-1222-4A97-A6CE-045D1698A60E}"/>
                </a:ext>
              </a:extLst>
            </p:cNvPr>
            <p:cNvCxnSpPr/>
            <p:nvPr/>
          </p:nvCxnSpPr>
          <p:spPr>
            <a:xfrm>
              <a:off x="546492" y="5124996"/>
              <a:ext cx="8042158" cy="0"/>
            </a:xfrm>
            <a:prstGeom prst="straightConnector1">
              <a:avLst/>
            </a:prstGeom>
            <a:ln w="12700">
              <a:solidFill>
                <a:srgbClr val="0C265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75DAE35-216F-4255-B907-9B82165808EA}"/>
                </a:ext>
              </a:extLst>
            </p:cNvPr>
            <p:cNvSpPr txBox="1"/>
            <p:nvPr/>
          </p:nvSpPr>
          <p:spPr>
            <a:xfrm>
              <a:off x="546492" y="4877621"/>
              <a:ext cx="2436125" cy="209288"/>
            </a:xfrm>
            <a:prstGeom prst="rect">
              <a:avLst/>
            </a:prstGeom>
          </p:spPr>
          <p:txBody>
            <a:bodyPr vert="horz" wrap="none" lIns="0" tIns="0" rIns="0" bIns="9144" rtlCol="0" anchor="ctr">
              <a:spAutoFit/>
            </a:bodyPr>
            <a:lstStyle/>
            <a:p>
              <a:pPr algn="ctr"/>
              <a:r>
                <a:rPr lang="en-US" sz="1300" b="1">
                  <a:solidFill>
                    <a:srgbClr val="0C2652"/>
                  </a:solidFill>
                </a:rPr>
                <a:t>Enterprise Value Calculation ($MM</a:t>
              </a:r>
              <a:r>
                <a:rPr lang="en-US" sz="1300" b="1"/>
                <a:t>)</a:t>
              </a:r>
            </a:p>
          </p:txBody>
        </p:sp>
      </p:grpSp>
      <p:pic>
        <p:nvPicPr>
          <p:cNvPr id="3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21A94A46-BD79-0AB0-161B-EC6925413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" t="14964" r="253" b="9321"/>
          <a:stretch/>
        </p:blipFill>
        <p:spPr>
          <a:xfrm>
            <a:off x="50043" y="1243524"/>
            <a:ext cx="9049558" cy="309321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04D8FFF-9C92-E7DB-3070-5581244E3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52" y="4992828"/>
            <a:ext cx="8156812" cy="12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5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2C4AEA-8D95-4877-B5CE-0F42FB10A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85058"/>
              </p:ext>
            </p:extLst>
          </p:nvPr>
        </p:nvGraphicFramePr>
        <p:xfrm>
          <a:off x="548640" y="685800"/>
          <a:ext cx="804672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6720">
                  <a:extLst>
                    <a:ext uri="{9D8B030D-6E8A-4147-A177-3AD203B41FA5}">
                      <a16:colId xmlns:a16="http://schemas.microsoft.com/office/drawing/2014/main" val="139905484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I.	</a:t>
                      </a:r>
                      <a:r>
                        <a:rPr lang="en-US" sz="1600" b="1" kern="1200" cap="small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Executive Summary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700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2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Industry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21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 startAt="3"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Overview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7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IV.    Environmental, Social &amp; Governance Analysis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51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    Competitive Landscape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8611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VI.    Catalysts and risks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676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VII.    Investment Rationale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9101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VIII.   Comps and DCF Models (Financial Models)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9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102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CIQLASTID" val="18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EK" val="1500"/>
  <p:tag name="MIO_UPDATE" val="True"/>
  <p:tag name="MIO_VERSION" val="12.02.2015 11:56:53"/>
  <p:tag name="MIO_DBID" val="2F7A6069-81FD-4996-930C-4E3ED8DE22F8"/>
  <p:tag name="MIO_LASTDOWNLOADED" val="12.07.2016 10:59:07"/>
  <p:tag name="MIO_OBJECTNAME" val="AltiumStandardBa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eVFHRyWU6ejQC8wIms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ltiumStandardBas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4472C4"/>
      </a:accent1>
      <a:accent2>
        <a:srgbClr val="ED7D31"/>
      </a:accent2>
      <a:accent3>
        <a:srgbClr val="FFC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05000"/>
          </a:lnSpc>
          <a:defRPr sz="1200" kern="0" dirty="0" err="1" smtClean="0">
            <a:solidFill>
              <a:srgbClr val="0F2F4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z="1000" dirty="0" err="1" smtClean="0"/>
        </a:defPPr>
      </a:lstStyle>
    </a:txDef>
  </a:objectDefaults>
  <a:extraClrSchemeLst>
    <a:extraClrScheme>
      <a:clrScheme name="Altium">
        <a:dk1>
          <a:srgbClr val="0F2F45"/>
        </a:dk1>
        <a:lt1>
          <a:sysClr val="window" lastClr="FFFFFF"/>
        </a:lt1>
        <a:dk2>
          <a:srgbClr val="2D415F"/>
        </a:dk2>
        <a:lt2>
          <a:srgbClr val="D9E7EF"/>
        </a:lt2>
        <a:accent1>
          <a:srgbClr val="005A91"/>
        </a:accent1>
        <a:accent2>
          <a:srgbClr val="B4CDE6"/>
        </a:accent2>
        <a:accent3>
          <a:srgbClr val="BBA965"/>
        </a:accent3>
        <a:accent4>
          <a:srgbClr val="DCD3B0"/>
        </a:accent4>
        <a:accent5>
          <a:srgbClr val="776C8C"/>
        </a:accent5>
        <a:accent6>
          <a:srgbClr val="B2A8B8"/>
        </a:accent6>
        <a:hlink>
          <a:srgbClr val="0096E6"/>
        </a:hlink>
        <a:folHlink>
          <a:srgbClr val="50415A"/>
        </a:folHlink>
      </a:clrScheme>
    </a:extraClrScheme>
  </a:extraClrSchemeLst>
  <a:extLst>
    <a:ext uri="{05A4C25C-085E-4340-85A3-A5531E510DB2}">
      <thm15:themeFamily xmlns:thm15="http://schemas.microsoft.com/office/thememl/2012/main" name="Presentation7" id="{D6413CE3-21AC-4365-BDDA-2231D283D7BD}" vid="{4E370530-FABA-43B6-8784-9B7B6195F5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5E02EE7-C523-4ACB-9DC3-61382EC9E764}">
  <we:reference id="36907bf5-2c4b-4ebb-b2d8-8ed6acad83c2" version="1.0.0.0" store="\\ssfofile01b\banking\admin\logointern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A4D22D7ECD874092D8C035CADDC5AE" ma:contentTypeVersion="15" ma:contentTypeDescription="Create a new document." ma:contentTypeScope="" ma:versionID="6cfae23da1d52f61cbb54f574097bdac">
  <xsd:schema xmlns:xsd="http://www.w3.org/2001/XMLSchema" xmlns:xs="http://www.w3.org/2001/XMLSchema" xmlns:p="http://schemas.microsoft.com/office/2006/metadata/properties" xmlns:ns1="http://schemas.microsoft.com/sharepoint/v3" xmlns:ns3="cfe2015d-0817-4757-919e-483687257433" xmlns:ns4="4774e80d-d562-4c8a-9c31-c34ae77ead34" targetNamespace="http://schemas.microsoft.com/office/2006/metadata/properties" ma:root="true" ma:fieldsID="b294709f6276077f8249d4559883c436" ns1:_="" ns3:_="" ns4:_="">
    <xsd:import namespace="http://schemas.microsoft.com/sharepoint/v3"/>
    <xsd:import namespace="cfe2015d-0817-4757-919e-483687257433"/>
    <xsd:import namespace="4774e80d-d562-4c8a-9c31-c34ae77ead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2015d-0817-4757-919e-483687257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4e80d-d562-4c8a-9c31-c34ae77ea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43E8DF-CDF5-444E-B8ED-A97E00B90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E5C566-09E4-400A-B81F-C22739D4FE47}">
  <ds:schemaRefs>
    <ds:schemaRef ds:uri="4774e80d-d562-4c8a-9c31-c34ae77ead34"/>
    <ds:schemaRef ds:uri="cfe2015d-0817-4757-919e-4836872574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6B6BFBC-6292-4950-AE71-44BDA5A88DF2}">
  <ds:schemaRefs>
    <ds:schemaRef ds:uri="4774e80d-d562-4c8a-9c31-c34ae77ead34"/>
    <ds:schemaRef ds:uri="cfe2015d-0817-4757-919e-4836872574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</TotalTime>
  <Words>1955</Words>
  <Application>Microsoft Macintosh PowerPoint</Application>
  <PresentationFormat>On-screen Show (4:3)</PresentationFormat>
  <Paragraphs>311</Paragraphs>
  <Slides>22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Symbol</vt:lpstr>
      <vt:lpstr>System Font Regular</vt:lpstr>
      <vt:lpstr>Wingdings</vt:lpstr>
      <vt:lpstr>AltiumStandardBase</vt:lpstr>
      <vt:lpstr>think-cell Slide</vt:lpstr>
      <vt:lpstr>PowerPoint Presentation</vt:lpstr>
      <vt:lpstr>PowerPoint Presentation</vt:lpstr>
      <vt:lpstr>Merck Overview</vt:lpstr>
      <vt:lpstr>PowerPoint Presentation</vt:lpstr>
      <vt:lpstr>Market Trends</vt:lpstr>
      <vt:lpstr>PowerPoint Presentation</vt:lpstr>
      <vt:lpstr>Historical data and financial highlights</vt:lpstr>
      <vt:lpstr>Stock Chart &amp; Enterprise Value</vt:lpstr>
      <vt:lpstr>PowerPoint Presentation</vt:lpstr>
      <vt:lpstr>Environmental, social &amp; governance analysis</vt:lpstr>
      <vt:lpstr>Merck ESG Goals and Progress Continued</vt:lpstr>
      <vt:lpstr>PowerPoint Presentation</vt:lpstr>
      <vt:lpstr>Competitive Landscape</vt:lpstr>
      <vt:lpstr>PowerPoint Presentation</vt:lpstr>
      <vt:lpstr>Catalysts &amp; Risks</vt:lpstr>
      <vt:lpstr>PowerPoint Presentation</vt:lpstr>
      <vt:lpstr>Investment Rationale</vt:lpstr>
      <vt:lpstr>PowerPoint Presentation</vt:lpstr>
      <vt:lpstr>Comps and DCF Models (Financial Models)</vt:lpstr>
      <vt:lpstr>Comps and DCF Models (Financial Models)</vt:lpstr>
      <vt:lpstr>Comps and DCF Models (Financial Models)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 Case Study - Summer 2021</dc:title>
  <dc:creator>mbrophy@gcaglobal.com</dc:creator>
  <cp:lastModifiedBy>Ryan Harris</cp:lastModifiedBy>
  <cp:revision>2</cp:revision>
  <cp:lastPrinted>2019-10-17T16:57:00Z</cp:lastPrinted>
  <dcterms:created xsi:type="dcterms:W3CDTF">2017-10-12T16:44:56Z</dcterms:created>
  <dcterms:modified xsi:type="dcterms:W3CDTF">2023-02-18T18:06:57Z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0x010100BBA4D22D7ECD874092D8C035CADDC5AE</vt:lpwstr>
  </property>
</Properties>
</file>